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slides/charts/chart1.xml" ContentType="application/vnd.openxmlformats-officedocument.drawingml.chart+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92fd8f282ff4452f" /><Relationship Type="http://schemas.openxmlformats.org/officeDocument/2006/relationships/extended-properties" Target="/docProps/app.xml" Id="R11969c7cb7b44ad8" /><Relationship Type="http://schemas.openxmlformats.org/officeDocument/2006/relationships/officeDocument" Target="/ppt/presentation.xml" Id="Ra08558cc53764c44" /></Relationships>
</file>

<file path=ppt/presentation.xml><?xml version="1.0" encoding="utf-8"?>
<p:presentation xmlns:p="http://schemas.openxmlformats.org/presentationml/2006/main">
  <p:sldMasterIdLst>
    <p:sldMasterId xmlns:r="http://schemas.openxmlformats.org/officeDocument/2006/relationships" id="2147483648" r:id="R1bae4294fb60401a"/>
  </p:sldMasterIdLst>
  <p:notesMasterIdLst>
    <p:notesMasterId xmlns:r="http://schemas.openxmlformats.org/officeDocument/2006/relationships" r:id="R70df605b37824fd6"/>
  </p:notesMasterIdLst>
  <p:sldIdLst>
    <p:sldId xmlns:r="http://schemas.openxmlformats.org/officeDocument/2006/relationships" id="256" r:id="Rb7e40cc68f704851"/>
    <p:sldId xmlns:r="http://schemas.openxmlformats.org/officeDocument/2006/relationships" id="257" r:id="Rc2cc733b54234c83"/>
    <p:sldId xmlns:r="http://schemas.openxmlformats.org/officeDocument/2006/relationships" id="258" r:id="Rf28d65e0892d40a5"/>
    <p:sldId xmlns:r="http://schemas.openxmlformats.org/officeDocument/2006/relationships" id="259" r:id="R8ff04e3939b14157"/>
    <p:sldId xmlns:r="http://schemas.openxmlformats.org/officeDocument/2006/relationships" id="260" r:id="R08fc680a343044fd"/>
    <p:sldId xmlns:r="http://schemas.openxmlformats.org/officeDocument/2006/relationships" id="261" r:id="R89dc45fe63b14438"/>
    <p:sldId xmlns:r="http://schemas.openxmlformats.org/officeDocument/2006/relationships" id="262" r:id="R4e05c2acd18d4629"/>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a5ff8c9295e4470" /><Relationship Type="http://schemas.openxmlformats.org/officeDocument/2006/relationships/slideMaster" Target="/ppt/slideMasters/slideMaster1.xml" Id="R1bae4294fb60401a" /><Relationship Type="http://schemas.openxmlformats.org/officeDocument/2006/relationships/notesMaster" Target="/ppt/notesMasters/notesMaster1.xml" Id="R70df605b37824fd6" /><Relationship Type="http://schemas.openxmlformats.org/officeDocument/2006/relationships/presProps" Target="/ppt/presProps.xml" Id="Rdd0864ebed6d4350" /><Relationship Type="http://schemas.openxmlformats.org/officeDocument/2006/relationships/tableStyles" Target="/ppt/tableStyles.xml" Id="R378e3e7297b546a6" /><Relationship Type="http://schemas.openxmlformats.org/officeDocument/2006/relationships/slide" Target="/ppt/slides/slide1.xml" Id="Rb7e40cc68f704851" /><Relationship Type="http://schemas.openxmlformats.org/officeDocument/2006/relationships/slide" Target="/ppt/slides/slide2.xml" Id="Rc2cc733b54234c83" /><Relationship Type="http://schemas.openxmlformats.org/officeDocument/2006/relationships/slide" Target="/ppt/slides/slide3.xml" Id="Rf28d65e0892d40a5" /><Relationship Type="http://schemas.openxmlformats.org/officeDocument/2006/relationships/slide" Target="/ppt/slides/slide4.xml" Id="R8ff04e3939b14157" /><Relationship Type="http://schemas.openxmlformats.org/officeDocument/2006/relationships/slide" Target="/ppt/slides/slide5.xml" Id="R08fc680a343044fd" /><Relationship Type="http://schemas.openxmlformats.org/officeDocument/2006/relationships/slide" Target="/ppt/slides/slide6.xml" Id="R89dc45fe63b14438" /><Relationship Type="http://schemas.openxmlformats.org/officeDocument/2006/relationships/slide" Target="/ppt/slides/slide7.xml" Id="R4e05c2acd18d4629"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afe8df315f8e4f46"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a42849dcf2b74fd9" /><Relationship Type="http://schemas.openxmlformats.org/officeDocument/2006/relationships/notesMaster" Target="/ppt/notesMasters/notesMaster1.xml" Id="R8cd40a2b89e548c7" /></Relationships>
</file>

<file path=ppt/notesSlides/_rels/notesSlide2.xml.rels>&#65279;<?xml version="1.0" encoding="utf-8"?><Relationships xmlns="http://schemas.openxmlformats.org/package/2006/relationships"><Relationship Type="http://schemas.openxmlformats.org/officeDocument/2006/relationships/slide" Target="/ppt/slides/slide2.xml" Id="R15d9fa724bc64276" /><Relationship Type="http://schemas.openxmlformats.org/officeDocument/2006/relationships/notesMaster" Target="/ppt/notesMasters/notesMaster1.xml" Id="R3bd50c5aca2e4059" /></Relationships>
</file>

<file path=ppt/notesSlides/_rels/notesSlide3.xml.rels>&#65279;<?xml version="1.0" encoding="utf-8"?><Relationships xmlns="http://schemas.openxmlformats.org/package/2006/relationships"><Relationship Type="http://schemas.openxmlformats.org/officeDocument/2006/relationships/slide" Target="/ppt/slides/slide3.xml" Id="R98578409ec9d440d" /><Relationship Type="http://schemas.openxmlformats.org/officeDocument/2006/relationships/notesMaster" Target="/ppt/notesMasters/notesMaster1.xml" Id="R546a1699aae64693" /></Relationships>
</file>

<file path=ppt/notesSlides/_rels/notesSlide4.xml.rels>&#65279;<?xml version="1.0" encoding="utf-8"?><Relationships xmlns="http://schemas.openxmlformats.org/package/2006/relationships"><Relationship Type="http://schemas.openxmlformats.org/officeDocument/2006/relationships/slide" Target="/ppt/slides/slide4.xml" Id="Rb3054a48d8b3469a" /><Relationship Type="http://schemas.openxmlformats.org/officeDocument/2006/relationships/notesMaster" Target="/ppt/notesMasters/notesMaster1.xml" Id="Rfd162ca8bcd04600" /></Relationships>
</file>

<file path=ppt/notesSlides/_rels/notesSlide5.xml.rels>&#65279;<?xml version="1.0" encoding="utf-8"?><Relationships xmlns="http://schemas.openxmlformats.org/package/2006/relationships"><Relationship Type="http://schemas.openxmlformats.org/officeDocument/2006/relationships/slide" Target="/ppt/slides/slide5.xml" Id="R734fd6dcde0c4167" /><Relationship Type="http://schemas.openxmlformats.org/officeDocument/2006/relationships/notesMaster" Target="/ppt/notesMasters/notesMaster1.xml" Id="R6ba209dd13c14c76" /></Relationships>
</file>

<file path=ppt/notesSlides/_rels/notesSlide6.xml.rels>&#65279;<?xml version="1.0" encoding="utf-8"?><Relationships xmlns="http://schemas.openxmlformats.org/package/2006/relationships"><Relationship Type="http://schemas.openxmlformats.org/officeDocument/2006/relationships/slide" Target="/ppt/slides/slide6.xml" Id="R1f03dba7c63748fc" /><Relationship Type="http://schemas.openxmlformats.org/officeDocument/2006/relationships/notesMaster" Target="/ppt/notesMasters/notesMaster1.xml" Id="R222ef62709ee40b9" /></Relationships>
</file>

<file path=ppt/notesSlides/_rels/notesSlide7.xml.rels>&#65279;<?xml version="1.0" encoding="utf-8"?><Relationships xmlns="http://schemas.openxmlformats.org/package/2006/relationships"><Relationship Type="http://schemas.openxmlformats.org/officeDocument/2006/relationships/slide" Target="/ppt/slides/slide7.xml" Id="R7bcc19de06a94a17" /><Relationship Type="http://schemas.openxmlformats.org/officeDocument/2006/relationships/notesMaster" Target="/ppt/notesMasters/notesMaster1.xml" Id="R51b613e06663409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reporting template. All company names, events, dates and numbers in the filled example are illustrative, not customer results. Replace them with approved reporting data. Native PowerPoint tables and chart data remain editable.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Q2 revenue was $2.10m. Quarter-on-quarter growth = ($2.40m / $2.10m) − 1 = 14.3%.</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Q3 actual totals $2.40m versus a $2.50m target. September finished $0.02m above plan.</a:t>
            </a:r>
          </a:p>
          <a:p xmlns:a="http://schemas.openxmlformats.org/drawingml/2006/main">
            <a:r>
              <a:t>Chart source data: {"type":"bar","categories":["July","August","September"],"series":[{"name":"Actual","values":[0.72,0.78,0.9]},{"name":"Target","values":[0.8,0.82,0.88]}],"format":"$0.00\"m\""}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Driver impacts sum to −$0.10m. This is an illustrative attribution, not an audited revenue bridge.</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Gross revenue retention excludes expansion revenue. Keep this definition consistent across reporting periods.</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Update each risk with a probability, impact estimate, next review date and accountable owner before presenting.</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Original Deckary template, not sourced customer information. All names and numbers are fictional examples.</a:t>
            </a:r>
          </a:p>
          <a:p xmlns:a="http://schemas.openxmlformats.org/drawingml/2006/main">
            <a:r>
              <a:t>Record the decision, approver and date in the meeting. Carry unresolved decisions into the next review.</a:t>
            </a:r>
          </a:p>
          <a:p xmlns:a="http://schemas.openxmlformats.org/drawingml/2006/main">
            <a:r>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0e78cba29884ec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275995c9a33b432d" /><Relationship Type="http://schemas.openxmlformats.org/officeDocument/2006/relationships/slideLayout" Target="/ppt/slideLayouts/slideLayout1.xml" Id="R8258bae99b55466f"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258bae99b55466f"/>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bcef308f170c4b19" /><Relationship Type="http://schemas.openxmlformats.org/officeDocument/2006/relationships/notesSlide" Target="/ppt/notesSlides/notesSlide1.xml" Id="R11dbd71a6e6d43c9"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481c1b550a94aea" /><Relationship Type="http://schemas.openxmlformats.org/officeDocument/2006/relationships/notesSlide" Target="/ppt/notesSlides/notesSlide2.xml" Id="Rc35f68ed9e664343"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37f7e8440e074e8d" /><Relationship Type="http://schemas.openxmlformats.org/officeDocument/2006/relationships/chart" Target="/ppt/slides/charts/chart1.xml" Id="Rf25cc03c6aaf4e0d" /><Relationship Type="http://schemas.openxmlformats.org/officeDocument/2006/relationships/notesSlide" Target="/ppt/notesSlides/notesSlide3.xml" Id="Raa00a7f8da914d1a"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e89da57d929e4218" /><Relationship Type="http://schemas.openxmlformats.org/officeDocument/2006/relationships/notesSlide" Target="/ppt/notesSlides/notesSlide4.xml" Id="Reeeff916208c4d96"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b0bde85032f4913" /><Relationship Type="http://schemas.openxmlformats.org/officeDocument/2006/relationships/notesSlide" Target="/ppt/notesSlides/notesSlide5.xml" Id="R4a2e6dc223e14ac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a0fc07a87a0a4964" /><Relationship Type="http://schemas.openxmlformats.org/officeDocument/2006/relationships/notesSlide" Target="/ppt/notesSlides/notesSlide6.xml" Id="R85bbddbb5eba42e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b89325cee79d4936" /><Relationship Type="http://schemas.openxmlformats.org/officeDocument/2006/relationships/notesSlide" Target="/ppt/notesSlides/notesSlide7.xml" Id="Rf08c9e783b1f4ae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Actual</c:v>
          </c:tx>
          <c:spPr>
            <a:solidFill xmlns:a="http://schemas.openxmlformats.org/drawingml/2006/main">
              <a:srgbClr val="D65835"/>
            </a:solidFill>
            <a:ln xmlns:a="http://schemas.openxmlformats.org/drawingml/2006/main" w="28575">
              <a:solidFill>
                <a:srgbClr val="D65835"/>
              </a:solidFill>
            </a:ln>
          </c:spPr>
          <c:cat>
            <c:strRef>
              <c:f>'Chart Data'!$A$2:$A$4</c:f>
              <c:strCache>
                <c:ptCount val="3"/>
                <c:pt idx="0">
                  <c:v>July</c:v>
                </c:pt>
                <c:pt idx="1">
                  <c:v>August</c:v>
                </c:pt>
                <c:pt idx="2">
                  <c:v>September</c:v>
                </c:pt>
              </c:strCache>
            </c:strRef>
          </c:cat>
          <c:val>
            <c:numRef>
              <c:f>'Chart Data'!$B$2:$B$4</c:f>
              <c:numCache>
                <c:formatCode>$0.00"m"</c:formatCode>
                <c:ptCount val="3"/>
                <c:pt idx="0">
                  <c:v>0.72</c:v>
                </c:pt>
                <c:pt idx="1">
                  <c:v>0.78</c:v>
                </c:pt>
                <c:pt idx="2">
                  <c:v>0.9</c:v>
                </c:pt>
              </c:numCache>
            </c:numRef>
          </c:val>
        </c:ser>
        <c:ser>
          <c:idx val="1"/>
          <c:order val="1"/>
          <c:tx>
            <c:v>Target</c:v>
          </c:tx>
          <c:spPr>
            <a:solidFill xmlns:a="http://schemas.openxmlformats.org/drawingml/2006/main">
              <a:srgbClr val="D59A5D"/>
            </a:solidFill>
            <a:ln xmlns:a="http://schemas.openxmlformats.org/drawingml/2006/main" w="28575">
              <a:solidFill>
                <a:srgbClr val="D59A5D"/>
              </a:solidFill>
            </a:ln>
          </c:spPr>
          <c:cat>
            <c:strRef>
              <c:f>'Chart Data'!$C$2:$C$4</c:f>
              <c:strCache>
                <c:ptCount val="3"/>
                <c:pt idx="0">
                  <c:v>July</c:v>
                </c:pt>
                <c:pt idx="1">
                  <c:v>August</c:v>
                </c:pt>
                <c:pt idx="2">
                  <c:v>September</c:v>
                </c:pt>
              </c:strCache>
            </c:strRef>
          </c:cat>
          <c:val>
            <c:numRef>
              <c:f>'Chart Data'!$D$2:$D$4</c:f>
              <c:numCache>
                <c:formatCode>$0.00"m"</c:formatCode>
                <c:ptCount val="3"/>
                <c:pt idx="0">
                  <c:v>0.8</c:v>
                </c:pt>
                <c:pt idx="1">
                  <c:v>0.82</c:v>
                </c:pt>
                <c:pt idx="2">
                  <c:v>0.88</c:v>
                </c:pt>
              </c:numCache>
            </c:numRef>
          </c:val>
        </c:ser>
        <c:dLbls>
          <c:txPr>
            <a:bodyPr xmlns:a="http://schemas.openxmlformats.org/drawingml/2006/main" anchorCtr="1"/>
            <a:lstStyle xmlns:a="http://schemas.openxmlformats.org/drawingml/2006/main"/>
            <a:p xmlns:a="http://schemas.openxmlformats.org/drawingml/2006/main">
              <a:pPr>
                <a:defRPr sz="1350">
                  <a:solidFill>
                    <a:srgbClr val="26251E"/>
                  </a:solidFill>
                  <a:latin typeface="Arial"/>
                  <a:ea typeface="Arial"/>
                  <a:cs typeface="Arial"/>
                </a:defRPr>
              </a:pPr>
            </a:p>
          </c:txPr>
          <c:dLblPos val="outEnd"/>
          <c:showLegendKey val="0"/>
          <c:showVal val="1"/>
          <c:showCatName val="0"/>
          <c:showSerName val="0"/>
          <c:showPercent val="0"/>
          <c:showBubbleSize val="0"/>
          <c:showLeaderLines val="0"/>
        </c:dLbls>
        <c:gapWidth val="70"/>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crossAx val="48672768"/>
      </c:catAx>
      <c:valAx>
        <c:axId val="48672768"/>
        <c:scaling>
          <c:orientation val="minMax"/>
          <c:min val="0"/>
        </c:scaling>
        <c:delete val="0"/>
        <c:axPos val="l"/>
        <c:majorGridlines>
          <c:spPr>
            <a:ln xmlns:a="http://schemas.openxmlformats.org/drawingml/2006/main" w="9525">
              <a:solidFill>
                <a:srgbClr val="DEDCD4"/>
              </a:solidFill>
            </a:ln>
          </c:spPr>
        </c:majorGridlines>
        <c:numFmt formatCode="$0.00&quot;m&quot;"/>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sz="1350">
                <a:solidFill>
                  <a:srgbClr val="787771"/>
                </a:solidFill>
                <a:latin typeface="Arial"/>
                <a:ea typeface="Arial"/>
                <a:cs typeface="Arial"/>
              </a:defRPr>
            </a:pPr>
          </a:p>
        </c:txPr>
        <c:crossAx val="48650112"/>
        <c:crossBetween val="between"/>
      </c:valAx>
      <c:spPr>
        <a:solidFill xmlns:a="http://schemas.openxmlformats.org/drawingml/2006/main">
          <a:srgbClr val="F7F7F4"/>
        </a:solidFill>
      </c:spPr>
    </c:plotArea>
    <c:legend>
      <c:legendPos val="b"/>
      <c:overlay val="0"/>
      <c:txPr>
        <a:bodyPr xmlns:a="http://schemas.openxmlformats.org/drawingml/2006/main" anchorCtr="1"/>
        <a:lstStyle xmlns:a="http://schemas.openxmlformats.org/drawingml/2006/main"/>
        <a:p xmlns:a="http://schemas.openxmlformats.org/drawingml/2006/main">
          <a:pPr>
            <a:defRPr sz="1425">
              <a:solidFill>
                <a:srgbClr val="26251E"/>
              </a:solidFill>
              <a:latin typeface="Arial"/>
              <a:ea typeface="Arial"/>
              <a:cs typeface="Arial"/>
            </a:defRPr>
          </a:pPr>
        </a:p>
      </c:txPr>
    </c:legend>
    <c:plotVisOnly val="1"/>
  </c:chart>
  <c:spPr>
    <a:solidFill xmlns:a="http://schemas.openxmlformats.org/drawingml/2006/main">
      <a:srgbClr val="F7F7F4"/>
    </a:solidFill>
  </c:spPr>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15BF46A-F737-4D36-A63C-CB3987FEA2D6}"/>
              </a:ext>
            </a:extLst>
          </p:cNvPr>
          <p:cNvSpPr>
            <a:spLocks xmlns:a="http://schemas.openxmlformats.org/drawingml/2006/main" noGrp="1"/>
          </p:cNvSpPr>
          <p:nvPr/>
        </p:nvSpPr>
        <p:spPr>
          <a:xfrm xmlns:a="http://schemas.openxmlformats.org/drawingml/2006/main">
            <a:off x="762000" y="1333500"/>
            <a:ext cx="106680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4950" b="1">
                <a:solidFill>
                  <a:srgbClr val="26251E"/>
                </a:solidFill>
                <a:latin typeface="Arial"/>
                <a:ea typeface="Arial"/>
                <a:cs typeface="Arial"/>
              </a:defRPr>
            </a:pPr>
            <a:r>
              <a:rPr sz="4950" b="1">
                <a:solidFill>
                  <a:srgbClr val="26251E"/>
                </a:solidFill>
                <a:latin typeface="Arial"/>
                <a:ea typeface="Arial"/>
                <a:cs typeface="Arial"/>
              </a:rPr>
              <a:t>Quarterly business review</a:t>
            </a:r>
          </a:p>
        </p:txBody>
      </p:sp>
      <p:sp>
        <p:nvSpPr>
          <p:cNvPr id="2" name="">
            <a:extLst xmlns:a="http://schemas.openxmlformats.org/drawingml/2006/main">
              <a:ext uri="{FF2B5EF4-FFF2-40B4-BE49-F238E27FC236}">
                <a16:creationId xmlns:a16="http://schemas.microsoft.com/office/drawing/2014/main" id="{3E848133-D2E2-4699-83B6-3FA0E6208B3B}"/>
              </a:ext>
            </a:extLst>
          </p:cNvPr>
          <p:cNvSpPr>
            <a:spLocks xmlns:a="http://schemas.openxmlformats.org/drawingml/2006/main" noGrp="1"/>
          </p:cNvSpPr>
          <p:nvPr/>
        </p:nvSpPr>
        <p:spPr>
          <a:xfrm xmlns:a="http://schemas.openxmlformats.org/drawingml/2006/main">
            <a:off x="790575" y="3143250"/>
            <a:ext cx="9525000" cy="1285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Northstar Analytics</a:t>
            </a:r>
          </a:p>
          <a:p xmlns:a="http://schemas.openxmlformats.org/drawingml/2006/main">
            <a:pPr>
              <a:defRPr sz="2550">
                <a:solidFill>
                  <a:srgbClr val="787771"/>
                </a:solidFill>
                <a:latin typeface="Arial"/>
                <a:ea typeface="Arial"/>
                <a:cs typeface="Arial"/>
              </a:defRPr>
            </a:pPr>
            <a:r>
              <a:rPr sz="2550">
                <a:solidFill>
                  <a:srgbClr val="787771"/>
                </a:solidFill>
                <a:latin typeface="Arial"/>
                <a:ea typeface="Arial"/>
                <a:cs typeface="Arial"/>
              </a:rPr>
              <a:t>Q3 2026</a:t>
            </a:r>
          </a:p>
        </p:txBody>
      </p:sp>
      <p:sp>
        <p:nvSpPr>
          <p:cNvPr id="3" name="">
            <a:extLst xmlns:a="http://schemas.openxmlformats.org/drawingml/2006/main">
              <a:ext uri="{FF2B5EF4-FFF2-40B4-BE49-F238E27FC236}">
                <a16:creationId xmlns:a16="http://schemas.microsoft.com/office/drawing/2014/main" id="{38DD0391-AB28-4F77-B7A9-E29C4B861BE4}"/>
              </a:ext>
            </a:extLst>
          </p:cNvPr>
          <p:cNvSpPr>
            <a:spLocks xmlns:a="http://schemas.openxmlformats.org/drawingml/2006/main" noGrp="1"/>
          </p:cNvSpPr>
          <p:nvPr/>
        </p:nvSpPr>
        <p:spPr>
          <a:xfrm xmlns:a="http://schemas.openxmlformats.org/drawingml/2006/main">
            <a:off x="800100" y="5429250"/>
            <a:ext cx="95250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a:solidFill>
                  <a:srgbClr val="D65835"/>
                </a:solidFill>
                <a:latin typeface="Arial"/>
                <a:ea typeface="Arial"/>
                <a:cs typeface="Arial"/>
              </a:defRPr>
            </a:pPr>
            <a:r>
              <a:rPr sz="1875">
                <a:solidFill>
                  <a:srgbClr val="D65835"/>
                </a:solidFill>
                <a:latin typeface="Arial"/>
                <a:ea typeface="Arial"/>
                <a:cs typeface="Arial"/>
              </a:rPr>
              <a:t>Filled example with fictional data</a:t>
            </a:r>
          </a:p>
        </p:txBody>
      </p:sp>
      <p:sp>
        <p:nvSpPr>
          <p:cNvPr id="4" name="">
            <a:extLst xmlns:a="http://schemas.openxmlformats.org/drawingml/2006/main">
              <a:ext uri="{FF2B5EF4-FFF2-40B4-BE49-F238E27FC236}">
                <a16:creationId xmlns:a16="http://schemas.microsoft.com/office/drawing/2014/main" id="{17C575F8-7435-4506-A9E5-4A4EBD35F7D2}"/>
              </a:ext>
            </a:extLst>
          </p:cNvPr>
          <p:cNvSpPr>
            <a:spLocks xmlns:a="http://schemas.openxmlformats.org/drawingml/2006/main" noGrp="1"/>
          </p:cNvSpPr>
          <p:nvPr/>
        </p:nvSpPr>
        <p:spPr>
          <a:xfrm xmlns:a="http://schemas.openxmlformats.org/drawingml/2006/main">
            <a:off x="800100" y="6276975"/>
            <a:ext cx="3810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a:solidFill>
                  <a:srgbClr val="787771"/>
                </a:solidFill>
                <a:latin typeface="Arial"/>
                <a:ea typeface="Arial"/>
                <a:cs typeface="Arial"/>
              </a:defRPr>
            </a:pPr>
            <a:r>
              <a:rPr sz="1275">
                <a:solidFill>
                  <a:srgbClr val="787771"/>
                </a:solidFill>
                <a:latin typeface="Arial"/>
                <a:ea typeface="Arial"/>
                <a:cs typeface="Arial"/>
              </a:rPr>
              <a:t>Deckary</a:t>
            </a:r>
          </a:p>
        </p:txBody>
      </p:sp>
    </p:spTree>
    <p:extLst>
      <p:ext uri="{BB962C8B-B14F-4D97-AF65-F5344CB8AC3E}">
        <p14:creationId xmlns:p14="http://schemas.microsoft.com/office/powerpoint/2010/main" val="1799498550"/>
      </p:ext>
    </p:extLst>
  </p:cSld>
</p:sld>
</file>

<file path=ppt/slides/slide2.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DAC20654-4A97-4742-9129-5AD09D2A4746}"/>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Revenue grew 14.3% from Q2, below plan</a:t>
            </a:r>
          </a:p>
        </p:txBody>
      </p:sp>
      <p:sp>
        <p:nvSpPr>
          <p:cNvPr id="2" name="">
            <a:extLst xmlns:a="http://schemas.openxmlformats.org/drawingml/2006/main">
              <a:ext uri="{FF2B5EF4-FFF2-40B4-BE49-F238E27FC236}">
                <a16:creationId xmlns:a16="http://schemas.microsoft.com/office/drawing/2014/main" id="{8307F937-2DE3-4940-8249-F23D17AC9195}"/>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Q3 2026 scorecard. Values are quarterly unless stated.</a:t>
            </a:r>
          </a:p>
        </p:txBody>
      </p:sp>
      <p:sp>
        <p:nvSpPr>
          <p:cNvPr id="3" name="">
            <a:extLst xmlns:a="http://schemas.openxmlformats.org/drawingml/2006/main">
              <a:ext uri="{FF2B5EF4-FFF2-40B4-BE49-F238E27FC236}">
                <a16:creationId xmlns:a16="http://schemas.microsoft.com/office/drawing/2014/main" id="{EC90AAE8-5C83-4AE9-9C46-E6063A74FCBD}"/>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8629C824-FE25-48FD-9FED-D7EE1D1A58FB}"/>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2</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095750"/>
                <a:gridCol w="2143125"/>
                <a:gridCol w="2143125"/>
                <a:gridCol w="2286000"/>
              </a:tblGrid>
              <a:tr h="476250">
                <a:tc>
                  <a:txBody>
                    <a:bodyPr/>
                    <a:lstStyle/>
                    <a:p>
                      <a:r>
                        <a:rPr sz="1725" b="1">
                          <a:solidFill>
                            <a:srgbClr val="FFFFFF"/>
                          </a:solidFill>
                          <a:latin typeface="Arial"/>
                          <a:ea typeface="Arial"/>
                          <a:cs typeface="Arial"/>
                        </a:rPr>
                        <a:t>Metric</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Q3 actual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Q3 target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Variance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$2.40m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$2.50m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−4.0%</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Gross margin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72%</a:t>
                      </a:r>
                    </a:p>
                  </a:txBody>
                  <a:tcPr marL="133350" marR="133350" marT="76200" marB="76200" anchor="ctr">
                    <a:solidFill>
                      <a:srgbClr val="F7F7F4"/>
                    </a:solidFill>
                  </a:tcPr>
                </a:tc>
                <a:tc>
                  <a:txBody>
                    <a:bodyPr/>
                    <a:lstStyle/>
                    <a:p>
                      <a:r>
                        <a:rPr sz="1725">
                          <a:solidFill>
                            <a:srgbClr val="26251E"/>
                          </a:solidFill>
                          <a:latin typeface="Arial"/>
                          <a:ea typeface="Arial"/>
                          <a:cs typeface="Arial"/>
                        </a:rPr>
                        <a:t>74%</a:t>
                      </a:r>
                    </a:p>
                  </a:txBody>
                  <a:tcPr marL="133350" marR="133350" marT="76200" marB="76200" anchor="ctr">
                    <a:solidFill>
                      <a:srgbClr val="F7F7F4"/>
                    </a:solidFill>
                  </a:tcPr>
                </a:tc>
                <a:tc>
                  <a:txBody>
                    <a:bodyPr/>
                    <a:lstStyle/>
                    <a:p>
                      <a:r>
                        <a:rPr sz="1725">
                          <a:solidFill>
                            <a:srgbClr val="26251E"/>
                          </a:solidFill>
                          <a:latin typeface="Arial"/>
                          <a:ea typeface="Arial"/>
                          <a:cs typeface="Arial"/>
                        </a:rPr>
                        <a:t>−2 pp</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Gross revenue retention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91%</a:t>
                      </a:r>
                    </a:p>
                  </a:txBody>
                  <a:tcPr marL="133350" marR="133350" marT="76200" marB="76200" anchor="ctr">
                    <a:solidFill>
                      <a:srgbClr val="F7F7F4"/>
                    </a:solidFill>
                  </a:tcPr>
                </a:tc>
                <a:tc>
                  <a:txBody>
                    <a:bodyPr/>
                    <a:lstStyle/>
                    <a:p>
                      <a:r>
                        <a:rPr sz="1725">
                          <a:solidFill>
                            <a:srgbClr val="26251E"/>
                          </a:solidFill>
                          <a:latin typeface="Arial"/>
                          <a:ea typeface="Arial"/>
                          <a:cs typeface="Arial"/>
                        </a:rPr>
                        <a:t>94%</a:t>
                      </a:r>
                    </a:p>
                  </a:txBody>
                  <a:tcPr marL="133350" marR="133350" marT="76200" marB="76200" anchor="ctr">
                    <a:solidFill>
                      <a:srgbClr val="F7F7F4"/>
                    </a:solidFill>
                  </a:tcPr>
                </a:tc>
                <a:tc>
                  <a:txBody>
                    <a:bodyPr/>
                    <a:lstStyle/>
                    <a:p>
                      <a:r>
                        <a:rPr sz="1725">
                          <a:solidFill>
                            <a:srgbClr val="26251E"/>
                          </a:solidFill>
                          <a:latin typeface="Arial"/>
                          <a:ea typeface="Arial"/>
                          <a:cs typeface="Arial"/>
                        </a:rPr>
                        <a:t>−3 pp</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Expansion 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$0.45m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$0.50m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−10.0%</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57F8BE2E-BD2A-49DA-B4C9-48EF8FD1210E}"/>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Q2 revenue was $2.10m. Quarter-on-quarter growth = ($2.40m / $2.10m) − 1 = 14.3%.</a:t>
            </a:r>
          </a:p>
        </p:txBody>
      </p:sp>
    </p:spTree>
    <p:extLst>
      <p:ext uri="{BB962C8B-B14F-4D97-AF65-F5344CB8AC3E}">
        <p14:creationId xmlns:p14="http://schemas.microsoft.com/office/powerpoint/2010/main" val="1666898254"/>
      </p:ext>
    </p:extLst>
  </p:cSld>
</p:sld>
</file>

<file path=ppt/slides/slide3.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9702F3F-EB0D-44F1-9B58-766267E9E7E1}"/>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September recovered part of the revenue gap</a:t>
            </a:r>
          </a:p>
        </p:txBody>
      </p:sp>
      <p:sp>
        <p:nvSpPr>
          <p:cNvPr id="2" name="">
            <a:extLst xmlns:a="http://schemas.openxmlformats.org/drawingml/2006/main">
              <a:ext uri="{FF2B5EF4-FFF2-40B4-BE49-F238E27FC236}">
                <a16:creationId xmlns:a16="http://schemas.microsoft.com/office/drawing/2014/main" id="{BEA77C7C-6EDB-4D90-A49D-A5707A92531C}"/>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Revenue in USD millions</a:t>
            </a:r>
          </a:p>
        </p:txBody>
      </p:sp>
      <p:sp>
        <p:nvSpPr>
          <p:cNvPr id="3" name="">
            <a:extLst xmlns:a="http://schemas.openxmlformats.org/drawingml/2006/main">
              <a:ext uri="{FF2B5EF4-FFF2-40B4-BE49-F238E27FC236}">
                <a16:creationId xmlns:a16="http://schemas.microsoft.com/office/drawing/2014/main" id="{43BECF2F-EF60-453F-9A23-A14405CFBD75}"/>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EB93F5D9-33D2-4EE9-BC6D-B0A9613F0928}"/>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3</a:t>
            </a:r>
          </a:p>
        </p:txBody>
      </p:sp>
      <p:graphicFrame>
        <p:nvGraphicFramePr>
          <p:cNvPr id="11" name="Chart"/>
          <p:cNvGraphicFramePr/>
          <p:nvPr/>
        </p:nvGraphicFramePr>
        <p:xfrm>
          <a:off xmlns:a="http://schemas.openxmlformats.org/drawingml/2006/main" x="904875" y="2114550"/>
          <a:ext xmlns:a="http://schemas.openxmlformats.org/drawingml/2006/main" cx="10382250" cy="3238500"/>
        </p:xfrm>
        <a:graphic xmlns:a="http://schemas.openxmlformats.org/drawingml/2006/main">
          <a:graphicData uri="http://schemas.openxmlformats.org/drawingml/2006/chart">
            <c:chart xmlns:r="http://schemas.openxmlformats.org/officeDocument/2006/relationships" xmlns:c="http://schemas.openxmlformats.org/drawingml/2006/chart" r:id="Rf25cc03c6aaf4e0d"/>
          </a:graphicData>
        </a:graphic>
      </p:graphicFrame>
      <p:sp>
        <p:nvSpPr>
          <p:cNvPr id="6" name="">
            <a:extLst xmlns:a="http://schemas.openxmlformats.org/drawingml/2006/main">
              <a:ext uri="{FF2B5EF4-FFF2-40B4-BE49-F238E27FC236}">
                <a16:creationId xmlns:a16="http://schemas.microsoft.com/office/drawing/2014/main" id="{41961FB5-B3A4-4673-91B6-B0CDA0D3EE87}"/>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Q3 actual totals $2.40m versus a $2.50m target. September finished $0.02m above plan.</a:t>
            </a:r>
          </a:p>
        </p:txBody>
      </p:sp>
    </p:spTree>
    <p:extLst>
      <p:ext uri="{BB962C8B-B14F-4D97-AF65-F5344CB8AC3E}">
        <p14:creationId xmlns:p14="http://schemas.microsoft.com/office/powerpoint/2010/main" val="1219398016"/>
      </p:ext>
    </p:extLst>
  </p:cSld>
</p:sld>
</file>

<file path=ppt/slides/slide4.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59567111-1384-4CED-A74A-3A1800C289D5}"/>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Enterprise renewals explain the revenue miss</a:t>
            </a:r>
          </a:p>
        </p:txBody>
      </p:sp>
      <p:sp>
        <p:nvSpPr>
          <p:cNvPr id="2" name="">
            <a:extLst xmlns:a="http://schemas.openxmlformats.org/drawingml/2006/main">
              <a:ext uri="{FF2B5EF4-FFF2-40B4-BE49-F238E27FC236}">
                <a16:creationId xmlns:a16="http://schemas.microsoft.com/office/drawing/2014/main" id="{B4A0BF39-B3E2-4F45-A733-C9A77246496E}"/>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Bridge from $2.50m target to $2.40m actual</a:t>
            </a:r>
          </a:p>
        </p:txBody>
      </p:sp>
      <p:sp>
        <p:nvSpPr>
          <p:cNvPr id="3" name="">
            <a:extLst xmlns:a="http://schemas.openxmlformats.org/drawingml/2006/main">
              <a:ext uri="{FF2B5EF4-FFF2-40B4-BE49-F238E27FC236}">
                <a16:creationId xmlns:a16="http://schemas.microsoft.com/office/drawing/2014/main" id="{3B92832B-0E14-4BBE-9BD4-90201C87FAB5}"/>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7A69A4F5-59B6-4E86-BB2C-075BB65DA479}"/>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4</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3905250"/>
                <a:gridCol w="2000250"/>
                <a:gridCol w="4762500"/>
              </a:tblGrid>
              <a:tr h="476250">
                <a:tc>
                  <a:txBody>
                    <a:bodyPr/>
                    <a:lstStyle/>
                    <a:p>
                      <a:r>
                        <a:rPr sz="1725" b="1">
                          <a:solidFill>
                            <a:srgbClr val="FFFFFF"/>
                          </a:solidFill>
                          <a:latin typeface="Arial"/>
                          <a:ea typeface="Arial"/>
                          <a:cs typeface="Arial"/>
                        </a:rPr>
                        <a:t>Driver</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Impact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Management response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Delayed enterprise renewals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−$0.18m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Executive sponsor for each renewal</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Additional expansion 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+$0.05m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Repeat the adoption review with 10 accounts</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Higher usage 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+$0.03m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Retain the usage onboarding sequence</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Net variance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−$0.10m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Prioritize renewal recovery in October</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88AD8BA5-48F6-440B-A561-A134EEACDFA6}"/>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Driver impacts sum to −$0.10m. This is an illustrative attribution, not an audited revenue bridge.</a:t>
            </a:r>
          </a:p>
        </p:txBody>
      </p:sp>
    </p:spTree>
    <p:extLst>
      <p:ext uri="{BB962C8B-B14F-4D97-AF65-F5344CB8AC3E}">
        <p14:creationId xmlns:p14="http://schemas.microsoft.com/office/powerpoint/2010/main" val="256977481"/>
      </p:ext>
    </p:extLst>
  </p:cSld>
</p:sld>
</file>

<file path=ppt/slides/slide5.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0F360769-50BB-43F6-96A0-6A8AB917123C}"/>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Renewal actions focus on six at-risk accounts</a:t>
            </a:r>
          </a:p>
        </p:txBody>
      </p:sp>
      <p:sp>
        <p:nvSpPr>
          <p:cNvPr id="2" name="">
            <a:extLst xmlns:a="http://schemas.openxmlformats.org/drawingml/2006/main">
              <a:ext uri="{FF2B5EF4-FFF2-40B4-BE49-F238E27FC236}">
                <a16:creationId xmlns:a16="http://schemas.microsoft.com/office/drawing/2014/main" id="{81D9F48E-1CAF-4D1B-82AF-90D77DE12D7A}"/>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Customer evidence should explain the KPI movement</a:t>
            </a:r>
          </a:p>
        </p:txBody>
      </p:sp>
      <p:sp>
        <p:nvSpPr>
          <p:cNvPr id="3" name="">
            <a:extLst xmlns:a="http://schemas.openxmlformats.org/drawingml/2006/main">
              <a:ext uri="{FF2B5EF4-FFF2-40B4-BE49-F238E27FC236}">
                <a16:creationId xmlns:a16="http://schemas.microsoft.com/office/drawing/2014/main" id="{E1D92F1B-27A8-4156-AF7F-D18D8A0ED884}"/>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971D6A02-D590-4BE5-8774-28F11CBF745D}"/>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5</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952750"/>
                <a:gridCol w="3238500"/>
                <a:gridCol w="4476750"/>
              </a:tblGrid>
              <a:tr h="476250">
                <a:tc>
                  <a:txBody>
                    <a:bodyPr/>
                    <a:lstStyle/>
                    <a:p>
                      <a:r>
                        <a:rPr sz="1725" b="1">
                          <a:solidFill>
                            <a:srgbClr val="FFFFFF"/>
                          </a:solidFill>
                          <a:latin typeface="Arial"/>
                          <a:ea typeface="Arial"/>
                          <a:cs typeface="Arial"/>
                        </a:rPr>
                        <a:t>Signal</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Evidence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Action and owner</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Retention below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91% versus 94% target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CS lead reviews six accounts by 9 Oct</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Slow time to value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Median onboarding: 24 days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Product lead tests a 14-day plan</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Expansion opportunity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10 accounts above 80% usage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Account leads hold adoption reviews</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AEB287EF-5BF9-4344-8B48-E43798A73310}"/>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Gross revenue retention excludes expansion revenue. Keep this definition consistent across reporting periods.</a:t>
            </a:r>
          </a:p>
        </p:txBody>
      </p:sp>
    </p:spTree>
    <p:extLst>
      <p:ext uri="{BB962C8B-B14F-4D97-AF65-F5344CB8AC3E}">
        <p14:creationId xmlns:p14="http://schemas.microsoft.com/office/powerpoint/2010/main" val="1047836914"/>
      </p:ext>
    </p:extLst>
  </p:cSld>
</p:sld>
</file>

<file path=ppt/slides/slide6.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FAC0B20-EA69-4D9F-B317-AAF63B20C642}"/>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Two risks need active ownership next quarter</a:t>
            </a:r>
          </a:p>
        </p:txBody>
      </p:sp>
      <p:sp>
        <p:nvSpPr>
          <p:cNvPr id="2" name="">
            <a:extLst xmlns:a="http://schemas.openxmlformats.org/drawingml/2006/main">
              <a:ext uri="{FF2B5EF4-FFF2-40B4-BE49-F238E27FC236}">
                <a16:creationId xmlns:a16="http://schemas.microsoft.com/office/drawing/2014/main" id="{0CBC738B-FD1B-4510-A792-99403585925F}"/>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Risk is a future event. Record current issues separately.</a:t>
            </a:r>
          </a:p>
        </p:txBody>
      </p:sp>
      <p:sp>
        <p:nvSpPr>
          <p:cNvPr id="3" name="">
            <a:extLst xmlns:a="http://schemas.openxmlformats.org/drawingml/2006/main">
              <a:ext uri="{FF2B5EF4-FFF2-40B4-BE49-F238E27FC236}">
                <a16:creationId xmlns:a16="http://schemas.microsoft.com/office/drawing/2014/main" id="{15C12483-DB64-47B6-B2A6-1DF4D9FA643D}"/>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CD800657-8D26-4EFB-8994-5E6E3AA71D71}"/>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6</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2952750"/>
                <a:gridCol w="3714750"/>
                <a:gridCol w="4000500"/>
              </a:tblGrid>
              <a:tr h="476250">
                <a:tc>
                  <a:txBody>
                    <a:bodyPr/>
                    <a:lstStyle/>
                    <a:p>
                      <a:r>
                        <a:rPr sz="1725" b="1">
                          <a:solidFill>
                            <a:srgbClr val="FFFFFF"/>
                          </a:solidFill>
                          <a:latin typeface="Arial"/>
                          <a:ea typeface="Arial"/>
                          <a:cs typeface="Arial"/>
                        </a:rPr>
                        <a:t>Risk</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Trigger / impact</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Mitigation and owner</a:t>
                      </a:r>
                    </a:p>
                  </a:txBody>
                  <a:tcPr marL="133350" marR="133350" marT="76200" marB="76200" anchor="ctr">
                    <a:solidFill>
                      <a:srgbClr val="26251E"/>
                    </a:solidFill>
                  </a:tcPr>
                </a:tc>
              </a:tr>
              <a:tr h="939800">
                <a:tc>
                  <a:txBody>
                    <a:bodyPr/>
                    <a:lstStyle/>
                    <a:p>
                      <a:r>
                        <a:rPr sz="1725">
                          <a:solidFill>
                            <a:srgbClr val="26251E"/>
                          </a:solidFill>
                          <a:latin typeface="Arial"/>
                          <a:ea typeface="Arial"/>
                          <a:cs typeface="Arial"/>
                        </a:rPr>
                        <a:t>Renewal slippage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Two major renewals move to Q1</a:t>
                      </a:r>
                    </a:p>
                  </a:txBody>
                  <a:tcPr marL="133350" marR="133350" marT="76200" marB="76200" anchor="ctr">
                    <a:solidFill>
                      <a:srgbClr val="F7F7F4"/>
                    </a:solidFill>
                  </a:tcPr>
                </a:tc>
                <a:tc>
                  <a:txBody>
                    <a:bodyPr/>
                    <a:lstStyle/>
                    <a:p>
                      <a:r>
                        <a:rPr sz="1725">
                          <a:solidFill>
                            <a:srgbClr val="26251E"/>
                          </a:solidFill>
                          <a:latin typeface="Arial"/>
                          <a:ea typeface="Arial"/>
                          <a:cs typeface="Arial"/>
                        </a:rPr>
                        <a:t>Weekly sponsor review. CS lead</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Gross margin pressure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Cloud costs exceed 30% of sales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Usage alerts and capacity review. CTO</a:t>
                      </a:r>
                    </a:p>
                  </a:txBody>
                  <a:tcPr marL="133350" marR="133350" marT="76200" marB="76200" anchor="ctr">
                    <a:solidFill>
                      <a:srgbClr val="F7F7F4"/>
                    </a:solidFill>
                  </a:tcPr>
                </a:tc>
              </a:tr>
              <a:tr h="939800">
                <a:tc>
                  <a:txBody>
                    <a:bodyPr/>
                    <a:lstStyle/>
                    <a:p>
                      <a:r>
                        <a:rPr sz="1725">
                          <a:solidFill>
                            <a:srgbClr val="26251E"/>
                          </a:solidFill>
                          <a:latin typeface="Arial"/>
                          <a:ea typeface="Arial"/>
                          <a:cs typeface="Arial"/>
                        </a:rPr>
                        <a:t>Reporting inconsistency</a:t>
                      </a:r>
                    </a:p>
                  </a:txBody>
                  <a:tcPr marL="133350" marR="133350" marT="76200" marB="76200" anchor="ctr">
                    <a:solidFill>
                      <a:srgbClr val="F7F7F4"/>
                    </a:solidFill>
                  </a:tcPr>
                </a:tc>
                <a:tc>
                  <a:txBody>
                    <a:bodyPr/>
                    <a:lstStyle/>
                    <a:p>
                      <a:r>
                        <a:rPr sz="1725">
                          <a:solidFill>
                            <a:srgbClr val="26251E"/>
                          </a:solidFill>
                          <a:latin typeface="Arial"/>
                          <a:ea typeface="Arial"/>
                          <a:cs typeface="Arial"/>
                        </a:rPr>
                        <a:t>Different retention definitions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One metric dictionary. Finance lead</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D9906217-D0A1-41DA-8DA7-E01ACFED3410}"/>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Update each risk with a probability, impact estimate, next review date and accountable owner before presenting.</a:t>
            </a:r>
          </a:p>
        </p:txBody>
      </p:sp>
    </p:spTree>
    <p:extLst>
      <p:ext uri="{BB962C8B-B14F-4D97-AF65-F5344CB8AC3E}">
        <p14:creationId xmlns:p14="http://schemas.microsoft.com/office/powerpoint/2010/main" val="420160336"/>
      </p:ext>
    </p:extLst>
  </p:cSld>
</p:sld>
</file>

<file path=ppt/slides/slide7.xml><?xml version="1.0" encoding="utf-8"?>
<p:sld xmlns:p="http://schemas.openxmlformats.org/presentationml/2006/main">
  <p:cSld>
    <p:bg>
      <p:bgPr>
        <a:solidFill xmlns:a="http://schemas.openxmlformats.org/drawingml/2006/main">
          <a:srgbClr val="F7F7F4"/>
        </a:solidFill>
      </p:bgPr>
    </p:bg>
    <p:spTree>
      <p:nvGrpSpPr>
        <p:cNvPr id="1" name=""/>
        <p:cNvGrpSpPr/>
        <p:nvPr/>
      </p:nvGrpSpPr>
      <p:grpSpPr>
        <a:xfrm xmlns:a="http://schemas.openxmlformats.org/drawingml/2006/main"/>
      </p:grpSpPr>
      <p:sp>
        <p:nvSpPr>
          <p:cNvPr id="7" name="">
            <a:extLst xmlns:a="http://schemas.openxmlformats.org/drawingml/2006/main">
              <a:ext uri="{FF2B5EF4-FFF2-40B4-BE49-F238E27FC236}">
                <a16:creationId xmlns:a16="http://schemas.microsoft.com/office/drawing/2014/main" id="{109CB232-642A-4523-AB3B-F2E50E58948B}"/>
              </a:ext>
            </a:extLst>
          </p:cNvPr>
          <p:cNvSpPr>
            <a:spLocks xmlns:a="http://schemas.openxmlformats.org/drawingml/2006/main" noGrp="1"/>
          </p:cNvSpPr>
          <p:nvPr/>
        </p:nvSpPr>
        <p:spPr>
          <a:xfrm xmlns:a="http://schemas.openxmlformats.org/drawingml/2006/main">
            <a:off x="666750" y="428625"/>
            <a:ext cx="10858500" cy="914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3150" b="1">
                <a:solidFill>
                  <a:srgbClr val="26251E"/>
                </a:solidFill>
                <a:latin typeface="Arial"/>
                <a:ea typeface="Arial"/>
                <a:cs typeface="Arial"/>
              </a:defRPr>
            </a:pPr>
            <a:r>
              <a:rPr sz="3150" b="1">
                <a:solidFill>
                  <a:srgbClr val="26251E"/>
                </a:solidFill>
                <a:latin typeface="Arial"/>
                <a:ea typeface="Arial"/>
                <a:cs typeface="Arial"/>
              </a:rPr>
              <a:t>Q4 plan requires a renewal staffing decision</a:t>
            </a:r>
          </a:p>
        </p:txBody>
      </p:sp>
      <p:sp>
        <p:nvSpPr>
          <p:cNvPr id="2" name="">
            <a:extLst xmlns:a="http://schemas.openxmlformats.org/drawingml/2006/main">
              <a:ext uri="{FF2B5EF4-FFF2-40B4-BE49-F238E27FC236}">
                <a16:creationId xmlns:a16="http://schemas.microsoft.com/office/drawing/2014/main" id="{49F048DA-8FC0-4F74-9E30-5442A1C7465A}"/>
              </a:ext>
            </a:extLst>
          </p:cNvPr>
          <p:cNvSpPr>
            <a:spLocks xmlns:a="http://schemas.openxmlformats.org/drawingml/2006/main" noGrp="1"/>
          </p:cNvSpPr>
          <p:nvPr/>
        </p:nvSpPr>
        <p:spPr>
          <a:xfrm xmlns:a="http://schemas.openxmlformats.org/drawingml/2006/main">
            <a:off x="685800" y="140970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725">
                <a:solidFill>
                  <a:srgbClr val="787771"/>
                </a:solidFill>
                <a:latin typeface="Arial"/>
                <a:ea typeface="Arial"/>
                <a:cs typeface="Arial"/>
              </a:defRPr>
            </a:pPr>
            <a:r>
              <a:rPr sz="1725">
                <a:solidFill>
                  <a:srgbClr val="787771"/>
                </a:solidFill>
                <a:latin typeface="Arial"/>
                <a:ea typeface="Arial"/>
                <a:cs typeface="Arial"/>
              </a:rPr>
              <a:t>Proposed targets and decisions. These are plans, not achieved results.</a:t>
            </a:r>
          </a:p>
        </p:txBody>
      </p:sp>
      <p:sp>
        <p:nvSpPr>
          <p:cNvPr id="3" name="">
            <a:extLst xmlns:a="http://schemas.openxmlformats.org/drawingml/2006/main">
              <a:ext uri="{FF2B5EF4-FFF2-40B4-BE49-F238E27FC236}">
                <a16:creationId xmlns:a16="http://schemas.microsoft.com/office/drawing/2014/main" id="{C313DFA0-0B3E-4ED5-8137-91BBC8248180}"/>
              </a:ext>
            </a:extLst>
          </p:cNvPr>
          <p:cNvSpPr>
            <a:spLocks xmlns:a="http://schemas.openxmlformats.org/drawingml/2006/main" noGrp="1"/>
          </p:cNvSpPr>
          <p:nvPr/>
        </p:nvSpPr>
        <p:spPr>
          <a:xfrm xmlns:a="http://schemas.openxmlformats.org/drawingml/2006/main">
            <a:off x="685800" y="6391275"/>
            <a:ext cx="103346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Illustrative example · Fictional company and sample data · Deckary</a:t>
            </a:r>
          </a:p>
        </p:txBody>
      </p:sp>
      <p:sp>
        <p:nvSpPr>
          <p:cNvPr id="4" name="">
            <a:extLst xmlns:a="http://schemas.openxmlformats.org/drawingml/2006/main">
              <a:ext uri="{FF2B5EF4-FFF2-40B4-BE49-F238E27FC236}">
                <a16:creationId xmlns:a16="http://schemas.microsoft.com/office/drawing/2014/main" id="{F53DDCAC-23BC-498A-910D-A24D3714A2A8}"/>
              </a:ext>
            </a:extLst>
          </p:cNvPr>
          <p:cNvSpPr>
            <a:spLocks xmlns:a="http://schemas.openxmlformats.org/drawingml/2006/main" noGrp="1"/>
          </p:cNvSpPr>
          <p:nvPr/>
        </p:nvSpPr>
        <p:spPr>
          <a:xfrm xmlns:a="http://schemas.openxmlformats.org/drawingml/2006/main">
            <a:off x="11163300" y="6381750"/>
            <a:ext cx="381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125">
                <a:solidFill>
                  <a:srgbClr val="787771"/>
                </a:solidFill>
                <a:latin typeface="Arial"/>
                <a:ea typeface="Arial"/>
                <a:cs typeface="Arial"/>
              </a:defRPr>
            </a:pPr>
            <a:r>
              <a:rPr sz="1125">
                <a:solidFill>
                  <a:srgbClr val="787771"/>
                </a:solidFill>
                <a:latin typeface="Arial"/>
                <a:ea typeface="Arial"/>
                <a:cs typeface="Arial"/>
              </a:rPr>
              <a:t>7</a:t>
            </a:r>
          </a:p>
        </p:txBody>
      </p:sp>
      <p:graphicFrame>
        <p:nvGraphicFramePr>
          <p:cNvPr id="11" name=""/>
          <p:cNvGraphicFramePr/>
          <p:nvPr/>
        </p:nvGraphicFramePr>
        <p:xfrm>
          <a:off xmlns:a="http://schemas.openxmlformats.org/drawingml/2006/main" x="762000" y="2076450"/>
          <a:ext xmlns:a="http://schemas.openxmlformats.org/drawingml/2006/main" cx="10668000" cy="3295650"/>
        </p:xfrm>
        <a:graphic xmlns:a="http://schemas.openxmlformats.org/drawingml/2006/main">
          <a:graphicData uri="http://schemas.openxmlformats.org/drawingml/2006/table">
            <a:tbl>
              <a:tblPr firstRow="0" bandRow="0"/>
              <a:tblGrid>
                <a:gridCol w="4000500"/>
                <a:gridCol w="3524250"/>
                <a:gridCol w="3143250"/>
              </a:tblGrid>
              <a:tr h="476250">
                <a:tc>
                  <a:txBody>
                    <a:bodyPr/>
                    <a:lstStyle/>
                    <a:p>
                      <a:r>
                        <a:rPr sz="1725" b="1">
                          <a:solidFill>
                            <a:srgbClr val="FFFFFF"/>
                          </a:solidFill>
                          <a:latin typeface="Arial"/>
                          <a:ea typeface="Arial"/>
                          <a:cs typeface="Arial"/>
                        </a:rPr>
                        <a:t>Priority / decision</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Success measure</a:t>
                      </a:r>
                    </a:p>
                  </a:txBody>
                  <a:tcPr marL="133350" marR="133350" marT="76200" marB="76200" anchor="ctr">
                    <a:solidFill>
                      <a:srgbClr val="26251E"/>
                    </a:solidFill>
                  </a:tcPr>
                </a:tc>
                <a:tc>
                  <a:txBody>
                    <a:bodyPr/>
                    <a:lstStyle/>
                    <a:p>
                      <a:r>
                        <a:rPr sz="1725" b="1">
                          <a:solidFill>
                            <a:srgbClr val="FFFFFF"/>
                          </a:solidFill>
                          <a:latin typeface="Arial"/>
                          <a:ea typeface="Arial"/>
                          <a:cs typeface="Arial"/>
                        </a:rPr>
                        <a:t>Owner / date</a:t>
                      </a:r>
                    </a:p>
                  </a:txBody>
                  <a:tcPr marL="133350" marR="133350" marT="76200" marB="76200" anchor="ctr">
                    <a:solidFill>
                      <a:srgbClr val="26251E"/>
                    </a:solidFill>
                  </a:tcPr>
                </a:tc>
              </a:tr>
              <a:tr h="704850">
                <a:tc>
                  <a:txBody>
                    <a:bodyPr/>
                    <a:lstStyle/>
                    <a:p>
                      <a:r>
                        <a:rPr sz="1725">
                          <a:solidFill>
                            <a:srgbClr val="26251E"/>
                          </a:solidFill>
                          <a:latin typeface="Arial"/>
                          <a:ea typeface="Arial"/>
                          <a:cs typeface="Arial"/>
                        </a:rPr>
                        <a:t>Recover delayed renewals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Close $0.18m delayed revenue</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CS lead / 31 Oct</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Improve onboarding</a:t>
                      </a:r>
                    </a:p>
                  </a:txBody>
                  <a:tcPr marL="133350" marR="133350" marT="76200" marB="76200" anchor="ctr">
                    <a:solidFill>
                      <a:srgbClr val="F7F7F4"/>
                    </a:solidFill>
                  </a:tcPr>
                </a:tc>
                <a:tc>
                  <a:txBody>
                    <a:bodyPr/>
                    <a:lstStyle/>
                    <a:p>
                      <a:r>
                        <a:rPr sz="1725">
                          <a:solidFill>
                            <a:srgbClr val="26251E"/>
                          </a:solidFill>
                          <a:latin typeface="Arial"/>
                          <a:ea typeface="Arial"/>
                          <a:cs typeface="Arial"/>
                        </a:rPr>
                        <a:t>Median time to value ≤ 14 days</a:t>
                      </a:r>
                    </a:p>
                  </a:txBody>
                  <a:tcPr marL="133350" marR="133350" marT="76200" marB="76200" anchor="ctr">
                    <a:solidFill>
                      <a:srgbClr val="F7F7F4"/>
                    </a:solidFill>
                  </a:tcPr>
                </a:tc>
                <a:tc>
                  <a:txBody>
                    <a:bodyPr/>
                    <a:lstStyle/>
                    <a:p>
                      <a:r>
                        <a:rPr sz="1725">
                          <a:solidFill>
                            <a:srgbClr val="26251E"/>
                          </a:solidFill>
                          <a:latin typeface="Arial"/>
                          <a:ea typeface="Arial"/>
                          <a:cs typeface="Arial"/>
                        </a:rPr>
                        <a:t>Product lead / 30 Nov</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Approve renewal specialist</a:t>
                      </a:r>
                    </a:p>
                  </a:txBody>
                  <a:tcPr marL="133350" marR="133350" marT="76200" marB="76200" anchor="ctr">
                    <a:solidFill>
                      <a:srgbClr val="F7F7F4"/>
                    </a:solidFill>
                  </a:tcPr>
                </a:tc>
                <a:tc>
                  <a:txBody>
                    <a:bodyPr/>
                    <a:lstStyle/>
                    <a:p>
                      <a:r>
                        <a:rPr sz="1725">
                          <a:solidFill>
                            <a:srgbClr val="26251E"/>
                          </a:solidFill>
                          <a:latin typeface="Arial"/>
                          <a:ea typeface="Arial"/>
                          <a:cs typeface="Arial"/>
                        </a:rPr>
                        <a:t>$30k quarterly budget cap</a:t>
                      </a:r>
                    </a:p>
                  </a:txBody>
                  <a:tcPr marL="133350" marR="133350" marT="76200" marB="76200" anchor="ctr">
                    <a:solidFill>
                      <a:srgbClr val="F7F7F4"/>
                    </a:solidFill>
                  </a:tcPr>
                </a:tc>
                <a:tc>
                  <a:txBody>
                    <a:bodyPr/>
                    <a:lstStyle/>
                    <a:p>
                      <a:r>
                        <a:rPr sz="1725">
                          <a:solidFill>
                            <a:srgbClr val="26251E"/>
                          </a:solidFill>
                          <a:latin typeface="Arial"/>
                          <a:ea typeface="Arial"/>
                          <a:cs typeface="Arial"/>
                        </a:rPr>
                        <a:t>CFO approval / 5 Oct</a:t>
                      </a:r>
                    </a:p>
                  </a:txBody>
                  <a:tcPr marL="133350" marR="133350" marT="76200" marB="76200" anchor="ctr">
                    <a:solidFill>
                      <a:srgbClr val="F7F7F4"/>
                    </a:solidFill>
                  </a:tcPr>
                </a:tc>
              </a:tr>
              <a:tr h="704850">
                <a:tc>
                  <a:txBody>
                    <a:bodyPr/>
                    <a:lstStyle/>
                    <a:p>
                      <a:r>
                        <a:rPr sz="1725">
                          <a:solidFill>
                            <a:srgbClr val="26251E"/>
                          </a:solidFill>
                          <a:latin typeface="Arial"/>
                          <a:ea typeface="Arial"/>
                          <a:cs typeface="Arial"/>
                        </a:rPr>
                        <a:t>Review the Q4 plan</a:t>
                      </a:r>
                    </a:p>
                  </a:txBody>
                  <a:tcPr marL="133350" marR="133350" marT="76200" marB="76200" anchor="ctr">
                    <a:solidFill>
                      <a:srgbClr val="F7F7F4"/>
                    </a:solidFill>
                  </a:tcPr>
                </a:tc>
                <a:tc>
                  <a:txBody>
                    <a:bodyPr/>
                    <a:lstStyle/>
                    <a:p>
                      <a:r>
                        <a:rPr sz="1725">
                          <a:solidFill>
                            <a:srgbClr val="26251E"/>
                          </a:solidFill>
                          <a:latin typeface="Arial"/>
                          <a:ea typeface="Arial"/>
                          <a:cs typeface="Arial"/>
                        </a:rPr>
                        <a:t>Revenue target $2.75m</a:t>
                      </a:r>
                    </a:p>
                  </a:txBody>
                  <a:tcPr marL="133350" marR="133350" marT="76200" marB="76200" anchor="ctr">
                    <a:solidFill>
                      <a:srgbClr val="F7F7F4"/>
                    </a:solidFill>
                  </a:tcPr>
                </a:tc>
                <a:tc>
                  <a:txBody>
                    <a:bodyPr/>
                    <a:lstStyle/>
                    <a:p>
                      <a:r>
                        <a:rPr sz="1725">
                          <a:solidFill>
                            <a:srgbClr val="26251E"/>
                          </a:solidFill>
                          <a:latin typeface="Arial"/>
                          <a:ea typeface="Arial"/>
                          <a:cs typeface="Arial"/>
                        </a:rPr>
                        <a:t>Leadership / 5 Oct</a:t>
                      </a:r>
                    </a:p>
                  </a:txBody>
                  <a:tcPr marL="133350" marR="133350" marT="76200" marB="76200" anchor="ctr">
                    <a:solidFill>
                      <a:srgbClr val="F7F7F4"/>
                    </a:solidFill>
                  </a:tcPr>
                </a:tc>
              </a:tr>
            </a:tbl>
          </a:graphicData>
        </a:graphic>
      </p:graphicFrame>
      <p:sp>
        <p:nvSpPr>
          <p:cNvPr id="6" name="">
            <a:extLst xmlns:a="http://schemas.openxmlformats.org/drawingml/2006/main">
              <a:ext uri="{FF2B5EF4-FFF2-40B4-BE49-F238E27FC236}">
                <a16:creationId xmlns:a16="http://schemas.microsoft.com/office/drawing/2014/main" id="{D782DF59-DB15-4FA8-864F-65945D80F47D}"/>
              </a:ext>
            </a:extLst>
          </p:cNvPr>
          <p:cNvSpPr>
            <a:spLocks xmlns:a="http://schemas.openxmlformats.org/drawingml/2006/main" noGrp="1"/>
          </p:cNvSpPr>
          <p:nvPr/>
        </p:nvSpPr>
        <p:spPr>
          <a:xfrm xmlns:a="http://schemas.openxmlformats.org/drawingml/2006/main">
            <a:off x="781050" y="5553075"/>
            <a:ext cx="10620375" cy="6381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a:solidFill>
                  <a:srgbClr val="787771"/>
                </a:solidFill>
                <a:latin typeface="Arial"/>
                <a:ea typeface="Arial"/>
                <a:cs typeface="Arial"/>
              </a:defRPr>
            </a:pPr>
            <a:r>
              <a:rPr sz="1500">
                <a:solidFill>
                  <a:srgbClr val="787771"/>
                </a:solidFill>
                <a:latin typeface="Arial"/>
                <a:ea typeface="Arial"/>
                <a:cs typeface="Arial"/>
              </a:rPr>
              <a:t>Record the decision, approver and date in the meeting. Carry unresolved decisions into the next review.</a:t>
            </a:r>
          </a:p>
        </p:txBody>
      </p:sp>
    </p:spTree>
    <p:extLst>
      <p:ext uri="{BB962C8B-B14F-4D97-AF65-F5344CB8AC3E}">
        <p14:creationId xmlns:p14="http://schemas.microsoft.com/office/powerpoint/2010/main" val="513710963"/>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2026-09-26T16:15:57.1290000Z</dcterms:created>
  <dcterms:modified xsi:type="dcterms:W3CDTF">2026-09-26T16:15:57.1290000Z</dcterms:modified>
</coreProperties>
</file>