
<file path=[Content_Types].xml><?xml version="1.0" encoding="utf-8"?>
<Types xmlns="http://schemas.openxmlformats.org/package/2006/content-types">
  <Default Extension="xml" ContentType="application/vnd.openxmlformats-package.core-properties+xml"/>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slides/charts/chart1.xml" ContentType="application/vnd.openxmlformats-officedocument.drawingml.chart+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Default Extension="xlsx" ContentType="application/vnd.openxmlformats-officedocument.spreadsheetml.sheet"/>
</Types>
</file>

<file path=_rels/.rels>&#65279;<?xml version="1.0" encoding="utf-8"?><Relationships xmlns="http://schemas.openxmlformats.org/package/2006/relationships"><Relationship Type="http://schemas.openxmlformats.org/package/2006/relationships/metadata/core-properties" Target="/docProps/core.xml" Id="Rb51034420b364085" /><Relationship Type="http://schemas.openxmlformats.org/officeDocument/2006/relationships/extended-properties" Target="/docProps/app.xml" Id="R9a78b816fa85497a" /><Relationship Type="http://schemas.openxmlformats.org/officeDocument/2006/relationships/officeDocument" Target="/ppt/presentation.xml" Id="Rf723d68907d54774" /></Relationships>
</file>

<file path=ppt/presentation.xml><?xml version="1.0" encoding="utf-8"?>
<p:presentation xmlns:p="http://schemas.openxmlformats.org/presentationml/2006/main">
  <p:sldMasterIdLst>
    <p:sldMasterId xmlns:r="http://schemas.openxmlformats.org/officeDocument/2006/relationships" id="2147483648" r:id="R0ce8cf79b2fe4f12"/>
  </p:sldMasterIdLst>
  <p:notesMasterIdLst>
    <p:notesMasterId xmlns:r="http://schemas.openxmlformats.org/officeDocument/2006/relationships" r:id="R467c7d390ff5438a"/>
  </p:notesMasterIdLst>
  <p:sldIdLst>
    <p:sldId xmlns:r="http://schemas.openxmlformats.org/officeDocument/2006/relationships" id="256" r:id="R04e21e654df84b23"/>
    <p:sldId xmlns:r="http://schemas.openxmlformats.org/officeDocument/2006/relationships" id="257" r:id="Ra476d45243f44b17"/>
    <p:sldId xmlns:r="http://schemas.openxmlformats.org/officeDocument/2006/relationships" id="258" r:id="R50336ed608614eae"/>
    <p:sldId xmlns:r="http://schemas.openxmlformats.org/officeDocument/2006/relationships" id="259" r:id="Rff1d8ee55d754601"/>
    <p:sldId xmlns:r="http://schemas.openxmlformats.org/officeDocument/2006/relationships" id="260" r:id="R142693468d834c9a"/>
    <p:sldId xmlns:r="http://schemas.openxmlformats.org/officeDocument/2006/relationships" id="261" r:id="R5f837377e88d46ff"/>
    <p:sldId xmlns:r="http://schemas.openxmlformats.org/officeDocument/2006/relationships" id="262" r:id="R3fa522946ab74797"/>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28c2f231c99b43a4" /><Relationship Type="http://schemas.openxmlformats.org/officeDocument/2006/relationships/slideMaster" Target="/ppt/slideMasters/slideMaster1.xml" Id="R0ce8cf79b2fe4f12" /><Relationship Type="http://schemas.openxmlformats.org/officeDocument/2006/relationships/notesMaster" Target="/ppt/notesMasters/notesMaster1.xml" Id="R467c7d390ff5438a" /><Relationship Type="http://schemas.openxmlformats.org/officeDocument/2006/relationships/presProps" Target="/ppt/presProps.xml" Id="Raba364781d1248b7" /><Relationship Type="http://schemas.openxmlformats.org/officeDocument/2006/relationships/tableStyles" Target="/ppt/tableStyles.xml" Id="R1e26c8b74575429a" /><Relationship Type="http://schemas.openxmlformats.org/officeDocument/2006/relationships/slide" Target="/ppt/slides/slide1.xml" Id="R04e21e654df84b23" /><Relationship Type="http://schemas.openxmlformats.org/officeDocument/2006/relationships/slide" Target="/ppt/slides/slide2.xml" Id="Ra476d45243f44b17" /><Relationship Type="http://schemas.openxmlformats.org/officeDocument/2006/relationships/slide" Target="/ppt/slides/slide3.xml" Id="R50336ed608614eae" /><Relationship Type="http://schemas.openxmlformats.org/officeDocument/2006/relationships/slide" Target="/ppt/slides/slide4.xml" Id="Rff1d8ee55d754601" /><Relationship Type="http://schemas.openxmlformats.org/officeDocument/2006/relationships/slide" Target="/ppt/slides/slide5.xml" Id="R142693468d834c9a" /><Relationship Type="http://schemas.openxmlformats.org/officeDocument/2006/relationships/slide" Target="/ppt/slides/slide6.xml" Id="R5f837377e88d46ff" /><Relationship Type="http://schemas.openxmlformats.org/officeDocument/2006/relationships/slide" Target="/ppt/slides/slide7.xml" Id="R3fa522946ab74797"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633e65f2df0143a1"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74af8300f7ae429a" /><Relationship Type="http://schemas.openxmlformats.org/officeDocument/2006/relationships/notesMaster" Target="/ppt/notesMasters/notesMaster1.xml" Id="Rfc7c3d8ae9904eda" /></Relationships>
</file>

<file path=ppt/notesSlides/_rels/notesSlide2.xml.rels>&#65279;<?xml version="1.0" encoding="utf-8"?><Relationships xmlns="http://schemas.openxmlformats.org/package/2006/relationships"><Relationship Type="http://schemas.openxmlformats.org/officeDocument/2006/relationships/slide" Target="/ppt/slides/slide2.xml" Id="R2ee3773737ff4a0f" /><Relationship Type="http://schemas.openxmlformats.org/officeDocument/2006/relationships/notesMaster" Target="/ppt/notesMasters/notesMaster1.xml" Id="R404f9f591b9d4e95" /></Relationships>
</file>

<file path=ppt/notesSlides/_rels/notesSlide3.xml.rels>&#65279;<?xml version="1.0" encoding="utf-8"?><Relationships xmlns="http://schemas.openxmlformats.org/package/2006/relationships"><Relationship Type="http://schemas.openxmlformats.org/officeDocument/2006/relationships/slide" Target="/ppt/slides/slide3.xml" Id="Rdd2660d0baf04da6" /><Relationship Type="http://schemas.openxmlformats.org/officeDocument/2006/relationships/notesMaster" Target="/ppt/notesMasters/notesMaster1.xml" Id="R2e2b70c22860420b" /></Relationships>
</file>

<file path=ppt/notesSlides/_rels/notesSlide4.xml.rels>&#65279;<?xml version="1.0" encoding="utf-8"?><Relationships xmlns="http://schemas.openxmlformats.org/package/2006/relationships"><Relationship Type="http://schemas.openxmlformats.org/officeDocument/2006/relationships/slide" Target="/ppt/slides/slide4.xml" Id="Rbf0e1afdbd5d4b4e" /><Relationship Type="http://schemas.openxmlformats.org/officeDocument/2006/relationships/notesMaster" Target="/ppt/notesMasters/notesMaster1.xml" Id="R4f41b7bbf3ac4e3d" /></Relationships>
</file>

<file path=ppt/notesSlides/_rels/notesSlide5.xml.rels>&#65279;<?xml version="1.0" encoding="utf-8"?><Relationships xmlns="http://schemas.openxmlformats.org/package/2006/relationships"><Relationship Type="http://schemas.openxmlformats.org/officeDocument/2006/relationships/slide" Target="/ppt/slides/slide5.xml" Id="R69522f1ab3384625" /><Relationship Type="http://schemas.openxmlformats.org/officeDocument/2006/relationships/notesMaster" Target="/ppt/notesMasters/notesMaster1.xml" Id="R45382d42aeed4ae0" /></Relationships>
</file>

<file path=ppt/notesSlides/_rels/notesSlide6.xml.rels>&#65279;<?xml version="1.0" encoding="utf-8"?><Relationships xmlns="http://schemas.openxmlformats.org/package/2006/relationships"><Relationship Type="http://schemas.openxmlformats.org/officeDocument/2006/relationships/slide" Target="/ppt/slides/slide6.xml" Id="Rac4a653b86e04ff9" /><Relationship Type="http://schemas.openxmlformats.org/officeDocument/2006/relationships/notesMaster" Target="/ppt/notesMasters/notesMaster1.xml" Id="R0766de3199364895" /></Relationships>
</file>

<file path=ppt/notesSlides/_rels/notesSlide7.xml.rels>&#65279;<?xml version="1.0" encoding="utf-8"?><Relationships xmlns="http://schemas.openxmlformats.org/package/2006/relationships"><Relationship Type="http://schemas.openxmlformats.org/officeDocument/2006/relationships/slide" Target="/ppt/slides/slide7.xml" Id="R7cb6b532c40343c0" /><Relationship Type="http://schemas.openxmlformats.org/officeDocument/2006/relationships/notesMaster" Target="/ppt/notesMasters/notesMaster1.xml" Id="Rf6816d746571485e"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Deckary reporting template. All company names, events, dates and numbers in the filled example are illustrative, not customer results. Replace them with approved reporting data. Native PowerPoint tables and chart data remain editable.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Deckary template, not sourced customer information. Replace placeholders before presenting.</a:t>
            </a:r>
          </a:p>
          <a:p xmlns:a="http://schemas.openxmlformats.org/drawingml/2006/main">
            <a:r>
              <a:t>Complete each field with approved data, named owners and current dates.</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Deckary template, not sourced customer information. Replace placeholders before presenting.</a:t>
            </a:r>
          </a:p>
          <a:p xmlns:a="http://schemas.openxmlformats.org/drawingml/2006/main">
            <a:r>
              <a:t>Complete each field with approved data, named owners and current dates.</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Deckary template, not sourced customer information. Replace placeholders before presenting.</a:t>
            </a:r>
          </a:p>
          <a:p xmlns:a="http://schemas.openxmlformats.org/drawingml/2006/main">
            <a:r>
              <a:t>Complete each field with approved data, named owners and current dates.</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Deckary template, not sourced customer information. Replace placeholders before presenting.</a:t>
            </a:r>
          </a:p>
          <a:p xmlns:a="http://schemas.openxmlformats.org/drawingml/2006/main">
            <a:r>
              <a:t>Complete each field with approved data, named owners and current dates.</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Deckary template, not sourced customer information. Replace placeholders before presenting.</a:t>
            </a:r>
          </a:p>
          <a:p xmlns:a="http://schemas.openxmlformats.org/drawingml/2006/main">
            <a:r>
              <a:t>Complete each field with approved data, named owners and current dates.</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Deckary template, not sourced customer information. Replace placeholders before presenting.</a:t>
            </a:r>
          </a:p>
          <a:p xmlns:a="http://schemas.openxmlformats.org/drawingml/2006/main">
            <a:r>
              <a:t>Complete each field with approved data, named owners and current dates.</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f573278e15ba4981"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65decda10e5f4d37" /><Relationship Type="http://schemas.openxmlformats.org/officeDocument/2006/relationships/slideLayout" Target="/ppt/slideLayouts/slideLayout1.xml" Id="Rac00f1ea69d441ef"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ac00f1ea69d441ef"/>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b2d15d99236c4b17" /><Relationship Type="http://schemas.openxmlformats.org/officeDocument/2006/relationships/notesSlide" Target="/ppt/notesSlides/notesSlide1.xml" Id="Ra19b24bfb43b4922"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6570f4e4e16d41fd" /><Relationship Type="http://schemas.openxmlformats.org/officeDocument/2006/relationships/notesSlide" Target="/ppt/notesSlides/notesSlide2.xml" Id="R1d7ea45072fd47c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b60a2fb077af40ec" /><Relationship Type="http://schemas.openxmlformats.org/officeDocument/2006/relationships/chart" Target="/ppt/slides/charts/chart1.xml" Id="Rc3fcef1846404878" /><Relationship Type="http://schemas.openxmlformats.org/officeDocument/2006/relationships/notesSlide" Target="/ppt/notesSlides/notesSlide3.xml" Id="R93f0e3e5f74d4689"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241b372b25a14e21" /><Relationship Type="http://schemas.openxmlformats.org/officeDocument/2006/relationships/notesSlide" Target="/ppt/notesSlides/notesSlide4.xml" Id="R62ca73d556e74fa7"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d8df357557ce4ba6" /><Relationship Type="http://schemas.openxmlformats.org/officeDocument/2006/relationships/notesSlide" Target="/ppt/notesSlides/notesSlide5.xml" Id="Rf28bdf010b7c4413"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18f182322bdc4569" /><Relationship Type="http://schemas.openxmlformats.org/officeDocument/2006/relationships/notesSlide" Target="/ppt/notesSlides/notesSlide6.xml" Id="Rf0369af94a8a4838"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41eb9f74df354233" /><Relationship Type="http://schemas.openxmlformats.org/officeDocument/2006/relationships/notesSlide" Target="/ppt/notesSlides/notesSlide7.xml" Id="R56298aeb5d9b490e" /></Relationships>
</file>

<file path=ppt/slides/charts/_rels/chart1.xml.rels><Relationships xmlns="http://schemas.openxmlformats.org/package/2006/relationships"><Relationship Id="rIdChartSnapshot1" Type="http://schemas.openxmlformats.org/officeDocument/2006/relationships/package" Target="../../embeddings/chart-data-snapshot-001.xlsx"/></Relationships>
</file>

<file path=ppt/slides/charts/chart1.xml><?xml version="1.0" encoding="utf-8"?>
<c:chartSpace xmlns:c="http://schemas.openxmlformats.org/drawingml/2006/chart" xmlns:r="http://schemas.openxmlformats.org/officeDocument/2006/relationships">
  <c:lang val="en-US"/>
  <c:chart>
    <c:plotArea>
      <c:barChart>
        <c:barDir val="col"/>
        <c:grouping val="clustered"/>
        <c:varyColors val="0"/>
        <c:ser>
          <c:idx val="0"/>
          <c:order val="0"/>
          <c:tx>
            <c:v>Actual</c:v>
          </c:tx>
          <c:spPr>
            <a:solidFill xmlns:a="http://schemas.openxmlformats.org/drawingml/2006/main">
              <a:srgbClr val="D65835"/>
            </a:solidFill>
            <a:ln xmlns:a="http://schemas.openxmlformats.org/drawingml/2006/main" w="28575">
              <a:solidFill>
                <a:srgbClr val="D65835"/>
              </a:solidFill>
            </a:ln>
          </c:spPr>
          <c:cat>
            <c:strRef>
              <c:f>'Chart Data'!$A$2:$A$4</c:f>
              <c:strCache>
                <c:ptCount val="3"/>
                <c:pt idx="0">
                  <c:v>Period 1</c:v>
                </c:pt>
                <c:pt idx="1">
                  <c:v>Period 2</c:v>
                </c:pt>
                <c:pt idx="2">
                  <c:v>Period 3</c:v>
                </c:pt>
              </c:strCache>
            </c:strRef>
          </c:cat>
          <c:val>
            <c:numRef>
              <c:f>'Chart Data'!$B$2:$B$4</c:f>
              <c:numCache>
                <c:formatCode>$0.00"m"</c:formatCode>
                <c:ptCount val="3"/>
                <c:pt idx="0">
                  <c:v>0</c:v>
                </c:pt>
                <c:pt idx="1">
                  <c:v>0</c:v>
                </c:pt>
                <c:pt idx="2">
                  <c:v>0</c:v>
                </c:pt>
              </c:numCache>
            </c:numRef>
          </c:val>
        </c:ser>
        <c:ser>
          <c:idx val="1"/>
          <c:order val="1"/>
          <c:tx>
            <c:v>Target</c:v>
          </c:tx>
          <c:spPr>
            <a:solidFill xmlns:a="http://schemas.openxmlformats.org/drawingml/2006/main">
              <a:srgbClr val="D59A5D"/>
            </a:solidFill>
            <a:ln xmlns:a="http://schemas.openxmlformats.org/drawingml/2006/main" w="28575">
              <a:solidFill>
                <a:srgbClr val="D59A5D"/>
              </a:solidFill>
            </a:ln>
          </c:spPr>
          <c:cat>
            <c:strRef>
              <c:f>'Chart Data'!$C$2:$C$4</c:f>
              <c:strCache>
                <c:ptCount val="3"/>
                <c:pt idx="0">
                  <c:v>Period 1</c:v>
                </c:pt>
                <c:pt idx="1">
                  <c:v>Period 2</c:v>
                </c:pt>
                <c:pt idx="2">
                  <c:v>Period 3</c:v>
                </c:pt>
              </c:strCache>
            </c:strRef>
          </c:cat>
          <c:val>
            <c:numRef>
              <c:f>'Chart Data'!$D$2:$D$4</c:f>
              <c:numCache>
                <c:formatCode>$0.00"m"</c:formatCode>
                <c:ptCount val="3"/>
                <c:pt idx="0">
                  <c:v>0</c:v>
                </c:pt>
                <c:pt idx="1">
                  <c:v>0</c:v>
                </c:pt>
                <c:pt idx="2">
                  <c:v>0</c:v>
                </c:pt>
              </c:numCache>
            </c:numRef>
          </c:val>
        </c:ser>
        <c:dLbls>
          <c:txPr>
            <a:bodyPr xmlns:a="http://schemas.openxmlformats.org/drawingml/2006/main" anchorCtr="1"/>
            <a:lstStyle xmlns:a="http://schemas.openxmlformats.org/drawingml/2006/main"/>
            <a:p xmlns:a="http://schemas.openxmlformats.org/drawingml/2006/main">
              <a:pPr>
                <a:defRPr sz="1350">
                  <a:solidFill>
                    <a:srgbClr val="26251E"/>
                  </a:solidFill>
                  <a:latin typeface="Arial"/>
                  <a:ea typeface="Arial"/>
                  <a:cs typeface="Arial"/>
                </a:defRPr>
              </a:pPr>
            </a:p>
          </c:txPr>
          <c:dLblPos val="outEnd"/>
          <c:showLegendKey val="0"/>
          <c:showVal val="0"/>
          <c:showCatName val="0"/>
          <c:showSerName val="0"/>
          <c:showPercent val="0"/>
          <c:showBubbleSize val="0"/>
          <c:showLeaderLines val="0"/>
        </c:dLbls>
        <c:gapWidth val="70"/>
        <c:axId val="48650112"/>
        <c:axId val="48672768"/>
      </c:barChart>
      <c:catAx>
        <c:axId val="48650112"/>
        <c:scaling>
          <c:orientation val="minMax"/>
        </c:scaling>
        <c:delete val="0"/>
        <c:axPos val="b"/>
        <c:numFmt formatCode="General"/>
        <c:majorTickMark val="none"/>
        <c:minorTickMark val="none"/>
        <c:spPr>
          <a:ln xmlns:a="http://schemas.openxmlformats.org/drawingml/2006/main" w="9525">
            <a:solidFill>
              <a:srgbClr val="D4D4D4"/>
            </a:solidFill>
            <a:prstDash val="solid"/>
          </a:ln>
        </c:spPr>
        <c:txPr>
          <a:bodyPr xmlns:a="http://schemas.openxmlformats.org/drawingml/2006/main" anchorCtr="1"/>
          <a:lstStyle xmlns:a="http://schemas.openxmlformats.org/drawingml/2006/main"/>
          <a:p xmlns:a="http://schemas.openxmlformats.org/drawingml/2006/main">
            <a:pPr>
              <a:defRPr sz="1425">
                <a:solidFill>
                  <a:srgbClr val="26251E"/>
                </a:solidFill>
                <a:latin typeface="Arial"/>
                <a:ea typeface="Arial"/>
                <a:cs typeface="Arial"/>
              </a:defRPr>
            </a:pPr>
          </a:p>
        </c:txPr>
        <c:crossAx val="48672768"/>
      </c:catAx>
      <c:valAx>
        <c:axId val="48672768"/>
        <c:scaling>
          <c:orientation val="minMax"/>
          <c:min val="0"/>
        </c:scaling>
        <c:delete val="0"/>
        <c:axPos val="l"/>
        <c:majorGridlines>
          <c:spPr>
            <a:ln xmlns:a="http://schemas.openxmlformats.org/drawingml/2006/main" w="9525">
              <a:solidFill>
                <a:srgbClr val="DEDCD4"/>
              </a:solidFill>
            </a:ln>
          </c:spPr>
        </c:majorGridlines>
        <c:numFmt formatCode="$0.00&quot;m&quot;"/>
        <c:majorTickMark val="none"/>
        <c:minorTickMark val="none"/>
        <c:spPr>
          <a:ln xmlns:a="http://schemas.openxmlformats.org/drawingml/2006/main" w="9525">
            <a:solidFill>
              <a:srgbClr val="D4D4D4"/>
            </a:solidFill>
            <a:prstDash val="solid"/>
          </a:ln>
        </c:spPr>
        <c:txPr>
          <a:bodyPr xmlns:a="http://schemas.openxmlformats.org/drawingml/2006/main" anchorCtr="1"/>
          <a:lstStyle xmlns:a="http://schemas.openxmlformats.org/drawingml/2006/main"/>
          <a:p xmlns:a="http://schemas.openxmlformats.org/drawingml/2006/main">
            <a:pPr>
              <a:defRPr sz="1350">
                <a:solidFill>
                  <a:srgbClr val="787771"/>
                </a:solidFill>
                <a:latin typeface="Arial"/>
                <a:ea typeface="Arial"/>
                <a:cs typeface="Arial"/>
              </a:defRPr>
            </a:pPr>
          </a:p>
        </c:txPr>
        <c:crossAx val="48650112"/>
        <c:crossBetween val="between"/>
      </c:valAx>
      <c:spPr>
        <a:solidFill xmlns:a="http://schemas.openxmlformats.org/drawingml/2006/main">
          <a:srgbClr val="F7F7F4"/>
        </a:solidFill>
      </c:spPr>
    </c:plotArea>
    <c:legend>
      <c:legendPos val="b"/>
      <c:overlay val="0"/>
      <c:txPr>
        <a:bodyPr xmlns:a="http://schemas.openxmlformats.org/drawingml/2006/main" anchorCtr="1"/>
        <a:lstStyle xmlns:a="http://schemas.openxmlformats.org/drawingml/2006/main"/>
        <a:p xmlns:a="http://schemas.openxmlformats.org/drawingml/2006/main">
          <a:pPr>
            <a:defRPr sz="1425">
              <a:solidFill>
                <a:srgbClr val="26251E"/>
              </a:solidFill>
              <a:latin typeface="Arial"/>
              <a:ea typeface="Arial"/>
              <a:cs typeface="Arial"/>
            </a:defRPr>
          </a:pPr>
        </a:p>
      </c:txPr>
    </c:legend>
    <c:plotVisOnly val="1"/>
  </c:chart>
  <c:spPr>
    <a:solidFill xmlns:a="http://schemas.openxmlformats.org/drawingml/2006/main">
      <a:srgbClr val="F7F7F4"/>
    </a:solidFill>
  </c:spPr>
  <c:externalData r:id="rIdChartSnapshot1">
    <c:autoUpdate val="0"/>
  </c:externalData>
</c:chartSpace>
</file>

<file path=ppt/slides/slide1.xml><?xml version="1.0" encoding="utf-8"?>
<p:sld xmlns:p="http://schemas.openxmlformats.org/presentationml/2006/main">
  <p:cSld>
    <p:bg>
      <p:bgPr>
        <a:solidFill xmlns:a="http://schemas.openxmlformats.org/drawingml/2006/main">
          <a:srgbClr val="F7F7F4"/>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0BDAC901-DD11-4687-8E78-0CB9FACB375D}"/>
              </a:ext>
            </a:extLst>
          </p:cNvPr>
          <p:cNvSpPr>
            <a:spLocks xmlns:a="http://schemas.openxmlformats.org/drawingml/2006/main" noGrp="1"/>
          </p:cNvSpPr>
          <p:nvPr/>
        </p:nvSpPr>
        <p:spPr>
          <a:xfrm xmlns:a="http://schemas.openxmlformats.org/drawingml/2006/main">
            <a:off x="762000" y="1333500"/>
            <a:ext cx="10668000" cy="1524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4950" b="1">
                <a:solidFill>
                  <a:srgbClr val="26251E"/>
                </a:solidFill>
                <a:latin typeface="Arial"/>
                <a:ea typeface="Arial"/>
                <a:cs typeface="Arial"/>
              </a:defRPr>
            </a:pPr>
            <a:r>
              <a:rPr sz="4950" b="1">
                <a:solidFill>
                  <a:srgbClr val="26251E"/>
                </a:solidFill>
                <a:latin typeface="Arial"/>
                <a:ea typeface="Arial"/>
                <a:cs typeface="Arial"/>
              </a:rPr>
              <a:t>Quarterly business review</a:t>
            </a:r>
          </a:p>
        </p:txBody>
      </p:sp>
      <p:sp>
        <p:nvSpPr>
          <p:cNvPr id="2" name="">
            <a:extLst xmlns:a="http://schemas.openxmlformats.org/drawingml/2006/main">
              <a:ext uri="{FF2B5EF4-FFF2-40B4-BE49-F238E27FC236}">
                <a16:creationId xmlns:a16="http://schemas.microsoft.com/office/drawing/2014/main" id="{3DF71563-86B4-4E63-ADB9-CE85DAD6A5B9}"/>
              </a:ext>
            </a:extLst>
          </p:cNvPr>
          <p:cNvSpPr>
            <a:spLocks xmlns:a="http://schemas.openxmlformats.org/drawingml/2006/main" noGrp="1"/>
          </p:cNvSpPr>
          <p:nvPr/>
        </p:nvSpPr>
        <p:spPr>
          <a:xfrm xmlns:a="http://schemas.openxmlformats.org/drawingml/2006/main">
            <a:off x="790575" y="3143250"/>
            <a:ext cx="9525000" cy="1285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550">
                <a:solidFill>
                  <a:srgbClr val="787771"/>
                </a:solidFill>
                <a:latin typeface="Arial"/>
                <a:ea typeface="Arial"/>
                <a:cs typeface="Arial"/>
              </a:defRPr>
            </a:pPr>
            <a:r>
              <a:rPr sz="2550">
                <a:solidFill>
                  <a:srgbClr val="787771"/>
                </a:solidFill>
                <a:latin typeface="Arial"/>
                <a:ea typeface="Arial"/>
                <a:cs typeface="Arial"/>
              </a:rPr>
              <a:t>[Company / project name]</a:t>
            </a:r>
          </a:p>
          <a:p xmlns:a="http://schemas.openxmlformats.org/drawingml/2006/main">
            <a:pPr>
              <a:defRPr sz="2550">
                <a:solidFill>
                  <a:srgbClr val="787771"/>
                </a:solidFill>
                <a:latin typeface="Arial"/>
                <a:ea typeface="Arial"/>
                <a:cs typeface="Arial"/>
              </a:defRPr>
            </a:pPr>
            <a:r>
              <a:rPr sz="2550">
                <a:solidFill>
                  <a:srgbClr val="787771"/>
                </a:solidFill>
                <a:latin typeface="Arial"/>
                <a:ea typeface="Arial"/>
                <a:cs typeface="Arial"/>
              </a:rPr>
              <a:t>[Reporting period and date]</a:t>
            </a:r>
          </a:p>
        </p:txBody>
      </p:sp>
      <p:sp>
        <p:nvSpPr>
          <p:cNvPr id="3" name="">
            <a:extLst xmlns:a="http://schemas.openxmlformats.org/drawingml/2006/main">
              <a:ext uri="{FF2B5EF4-FFF2-40B4-BE49-F238E27FC236}">
                <a16:creationId xmlns:a16="http://schemas.microsoft.com/office/drawing/2014/main" id="{1F9DE342-AAED-4038-BAA4-9F5AAFF4DB22}"/>
              </a:ext>
            </a:extLst>
          </p:cNvPr>
          <p:cNvSpPr>
            <a:spLocks xmlns:a="http://schemas.openxmlformats.org/drawingml/2006/main" noGrp="1"/>
          </p:cNvSpPr>
          <p:nvPr/>
        </p:nvSpPr>
        <p:spPr>
          <a:xfrm xmlns:a="http://schemas.openxmlformats.org/drawingml/2006/main">
            <a:off x="800100" y="5429250"/>
            <a:ext cx="95250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a:solidFill>
                  <a:srgbClr val="D65835"/>
                </a:solidFill>
                <a:latin typeface="Arial"/>
                <a:ea typeface="Arial"/>
                <a:cs typeface="Arial"/>
              </a:defRPr>
            </a:pPr>
            <a:r>
              <a:rPr sz="1875">
                <a:solidFill>
                  <a:srgbClr val="D65835"/>
                </a:solidFill>
                <a:latin typeface="Arial"/>
                <a:ea typeface="Arial"/>
                <a:cs typeface="Arial"/>
              </a:rPr>
              <a:t>Blank editable PowerPoint template</a:t>
            </a:r>
          </a:p>
        </p:txBody>
      </p:sp>
      <p:sp>
        <p:nvSpPr>
          <p:cNvPr id="4" name="">
            <a:extLst xmlns:a="http://schemas.openxmlformats.org/drawingml/2006/main">
              <a:ext uri="{FF2B5EF4-FFF2-40B4-BE49-F238E27FC236}">
                <a16:creationId xmlns:a16="http://schemas.microsoft.com/office/drawing/2014/main" id="{A9345FB1-144A-43CC-9034-5917305C5327}"/>
              </a:ext>
            </a:extLst>
          </p:cNvPr>
          <p:cNvSpPr>
            <a:spLocks xmlns:a="http://schemas.openxmlformats.org/drawingml/2006/main" noGrp="1"/>
          </p:cNvSpPr>
          <p:nvPr/>
        </p:nvSpPr>
        <p:spPr>
          <a:xfrm xmlns:a="http://schemas.openxmlformats.org/drawingml/2006/main">
            <a:off x="800100" y="6276975"/>
            <a:ext cx="3810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a:solidFill>
                  <a:srgbClr val="787771"/>
                </a:solidFill>
                <a:latin typeface="Arial"/>
                <a:ea typeface="Arial"/>
                <a:cs typeface="Arial"/>
              </a:defRPr>
            </a:pPr>
            <a:r>
              <a:rPr sz="1275">
                <a:solidFill>
                  <a:srgbClr val="787771"/>
                </a:solidFill>
                <a:latin typeface="Arial"/>
                <a:ea typeface="Arial"/>
                <a:cs typeface="Arial"/>
              </a:rPr>
              <a:t>Deckary</a:t>
            </a:r>
          </a:p>
        </p:txBody>
      </p:sp>
    </p:spTree>
    <p:extLst>
      <p:ext uri="{BB962C8B-B14F-4D97-AF65-F5344CB8AC3E}">
        <p14:creationId xmlns:p14="http://schemas.microsoft.com/office/powerpoint/2010/main" val="341092647"/>
      </p:ext>
    </p:extLst>
  </p:cSld>
</p:sld>
</file>

<file path=ppt/slides/slide2.xml><?xml version="1.0" encoding="utf-8"?>
<p:sld xmlns:p="http://schemas.openxmlformats.org/presentationml/2006/main">
  <p:cSld>
    <p:bg>
      <p:bgPr>
        <a:solidFill xmlns:a="http://schemas.openxmlformats.org/drawingml/2006/main">
          <a:srgbClr val="F7F7F4"/>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1A0AFB68-9153-4A9D-AFF4-9968EDA36D85}"/>
              </a:ext>
            </a:extLst>
          </p:cNvPr>
          <p:cNvSpPr>
            <a:spLocks xmlns:a="http://schemas.openxmlformats.org/drawingml/2006/main" noGrp="1"/>
          </p:cNvSpPr>
          <p:nvPr/>
        </p:nvSpPr>
        <p:spPr>
          <a:xfrm xmlns:a="http://schemas.openxmlformats.org/drawingml/2006/main">
            <a:off x="666750" y="428625"/>
            <a:ext cx="1085850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150" b="1">
                <a:solidFill>
                  <a:srgbClr val="26251E"/>
                </a:solidFill>
                <a:latin typeface="Arial"/>
                <a:ea typeface="Arial"/>
                <a:cs typeface="Arial"/>
              </a:defRPr>
            </a:pPr>
            <a:r>
              <a:rPr sz="3150" b="1">
                <a:solidFill>
                  <a:srgbClr val="26251E"/>
                </a:solidFill>
                <a:latin typeface="Arial"/>
                <a:ea typeface="Arial"/>
                <a:cs typeface="Arial"/>
              </a:rPr>
              <a:t>Quarterly performance against plan</a:t>
            </a:r>
          </a:p>
        </p:txBody>
      </p:sp>
      <p:sp>
        <p:nvSpPr>
          <p:cNvPr id="2" name="">
            <a:extLst xmlns:a="http://schemas.openxmlformats.org/drawingml/2006/main">
              <a:ext uri="{FF2B5EF4-FFF2-40B4-BE49-F238E27FC236}">
                <a16:creationId xmlns:a16="http://schemas.microsoft.com/office/drawing/2014/main" id="{D8F63CF8-2E29-468A-B2E2-4122AF6027D5}"/>
              </a:ext>
            </a:extLst>
          </p:cNvPr>
          <p:cNvSpPr>
            <a:spLocks xmlns:a="http://schemas.openxmlformats.org/drawingml/2006/main" noGrp="1"/>
          </p:cNvSpPr>
          <p:nvPr/>
        </p:nvSpPr>
        <p:spPr>
          <a:xfrm xmlns:a="http://schemas.openxmlformats.org/drawingml/2006/main">
            <a:off x="685800" y="1409700"/>
            <a:ext cx="1082040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a:solidFill>
                  <a:srgbClr val="787771"/>
                </a:solidFill>
                <a:latin typeface="Arial"/>
                <a:ea typeface="Arial"/>
                <a:cs typeface="Arial"/>
              </a:defRPr>
            </a:pPr>
            <a:r>
              <a:rPr sz="1725">
                <a:solidFill>
                  <a:srgbClr val="787771"/>
                </a:solidFill>
                <a:latin typeface="Arial"/>
                <a:ea typeface="Arial"/>
                <a:cs typeface="Arial"/>
              </a:rPr>
              <a:t>[Reporting period, units and context]</a:t>
            </a:r>
          </a:p>
        </p:txBody>
      </p:sp>
      <p:sp>
        <p:nvSpPr>
          <p:cNvPr id="3" name="">
            <a:extLst xmlns:a="http://schemas.openxmlformats.org/drawingml/2006/main">
              <a:ext uri="{FF2B5EF4-FFF2-40B4-BE49-F238E27FC236}">
                <a16:creationId xmlns:a16="http://schemas.microsoft.com/office/drawing/2014/main" id="{06510BAD-9BC0-4937-8792-A7641BB3C322}"/>
              </a:ext>
            </a:extLst>
          </p:cNvPr>
          <p:cNvSpPr>
            <a:spLocks xmlns:a="http://schemas.openxmlformats.org/drawingml/2006/main" noGrp="1"/>
          </p:cNvSpPr>
          <p:nvPr/>
        </p:nvSpPr>
        <p:spPr>
          <a:xfrm xmlns:a="http://schemas.openxmlformats.org/drawingml/2006/main">
            <a:off x="685800" y="6391275"/>
            <a:ext cx="10334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a:solidFill>
                  <a:srgbClr val="787771"/>
                </a:solidFill>
                <a:latin typeface="Arial"/>
                <a:ea typeface="Arial"/>
                <a:cs typeface="Arial"/>
              </a:defRPr>
            </a:pPr>
            <a:r>
              <a:rPr sz="1125">
                <a:solidFill>
                  <a:srgbClr val="787771"/>
                </a:solidFill>
                <a:latin typeface="Arial"/>
                <a:ea typeface="Arial"/>
                <a:cs typeface="Arial"/>
              </a:rPr>
              <a:t>Deckary editable template · Replace all bracketed fields and chart data</a:t>
            </a:r>
          </a:p>
        </p:txBody>
      </p:sp>
      <p:sp>
        <p:nvSpPr>
          <p:cNvPr id="4" name="">
            <a:extLst xmlns:a="http://schemas.openxmlformats.org/drawingml/2006/main">
              <a:ext uri="{FF2B5EF4-FFF2-40B4-BE49-F238E27FC236}">
                <a16:creationId xmlns:a16="http://schemas.microsoft.com/office/drawing/2014/main" id="{9E06B62B-0EE6-44B5-A8D4-B7F7541862F3}"/>
              </a:ext>
            </a:extLst>
          </p:cNvPr>
          <p:cNvSpPr>
            <a:spLocks xmlns:a="http://schemas.openxmlformats.org/drawingml/2006/main" noGrp="1"/>
          </p:cNvSpPr>
          <p:nvPr/>
        </p:nvSpPr>
        <p:spPr>
          <a:xfrm xmlns:a="http://schemas.openxmlformats.org/drawingml/2006/main">
            <a:off x="11163300" y="6381750"/>
            <a:ext cx="381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a:solidFill>
                  <a:srgbClr val="787771"/>
                </a:solidFill>
                <a:latin typeface="Arial"/>
                <a:ea typeface="Arial"/>
                <a:cs typeface="Arial"/>
              </a:defRPr>
            </a:pPr>
            <a:r>
              <a:rPr sz="1125">
                <a:solidFill>
                  <a:srgbClr val="787771"/>
                </a:solidFill>
                <a:latin typeface="Arial"/>
                <a:ea typeface="Arial"/>
                <a:cs typeface="Arial"/>
              </a:rPr>
              <a:t>2</a:t>
            </a:r>
          </a:p>
        </p:txBody>
      </p:sp>
      <p:graphicFrame>
        <p:nvGraphicFramePr>
          <p:cNvPr id="11" name=""/>
          <p:cNvGraphicFramePr/>
          <p:nvPr/>
        </p:nvGraphicFramePr>
        <p:xfrm>
          <a:off xmlns:a="http://schemas.openxmlformats.org/drawingml/2006/main" x="762000" y="2076450"/>
          <a:ext xmlns:a="http://schemas.openxmlformats.org/drawingml/2006/main" cx="10668000" cy="3295650"/>
        </p:xfrm>
        <a:graphic xmlns:a="http://schemas.openxmlformats.org/drawingml/2006/main">
          <a:graphicData uri="http://schemas.openxmlformats.org/drawingml/2006/table">
            <a:tbl>
              <a:tblPr firstRow="0" bandRow="0"/>
              <a:tblGrid>
                <a:gridCol w="4095750"/>
                <a:gridCol w="2143125"/>
                <a:gridCol w="2143125"/>
                <a:gridCol w="2286000"/>
              </a:tblGrid>
              <a:tr h="476250">
                <a:tc>
                  <a:txBody>
                    <a:bodyPr/>
                    <a:lstStyle/>
                    <a:p>
                      <a:r>
                        <a:rPr sz="1725" b="1">
                          <a:solidFill>
                            <a:srgbClr val="FFFFFF"/>
                          </a:solidFill>
                          <a:latin typeface="Arial"/>
                          <a:ea typeface="Arial"/>
                          <a:cs typeface="Arial"/>
                        </a:rPr>
                        <a:t>Metric</a:t>
                      </a:r>
                    </a:p>
                  </a:txBody>
                  <a:tcPr marL="133350" marR="133350" marT="76200" marB="76200" anchor="ctr">
                    <a:solidFill>
                      <a:srgbClr val="26251E"/>
                    </a:solidFill>
                  </a:tcPr>
                </a:tc>
                <a:tc>
                  <a:txBody>
                    <a:bodyPr/>
                    <a:lstStyle/>
                    <a:p>
                      <a:r>
                        <a:rPr sz="1725" b="1">
                          <a:solidFill>
                            <a:srgbClr val="FFFFFF"/>
                          </a:solidFill>
                          <a:latin typeface="Arial"/>
                          <a:ea typeface="Arial"/>
                          <a:cs typeface="Arial"/>
                        </a:rPr>
                        <a:t>Q3 actual</a:t>
                      </a:r>
                    </a:p>
                  </a:txBody>
                  <a:tcPr marL="133350" marR="133350" marT="76200" marB="76200" anchor="ctr">
                    <a:solidFill>
                      <a:srgbClr val="26251E"/>
                    </a:solidFill>
                  </a:tcPr>
                </a:tc>
                <a:tc>
                  <a:txBody>
                    <a:bodyPr/>
                    <a:lstStyle/>
                    <a:p>
                      <a:r>
                        <a:rPr sz="1725" b="1">
                          <a:solidFill>
                            <a:srgbClr val="FFFFFF"/>
                          </a:solidFill>
                          <a:latin typeface="Arial"/>
                          <a:ea typeface="Arial"/>
                          <a:cs typeface="Arial"/>
                        </a:rPr>
                        <a:t>Q3 target</a:t>
                      </a:r>
                    </a:p>
                  </a:txBody>
                  <a:tcPr marL="133350" marR="133350" marT="76200" marB="76200" anchor="ctr">
                    <a:solidFill>
                      <a:srgbClr val="26251E"/>
                    </a:solidFill>
                  </a:tcPr>
                </a:tc>
                <a:tc>
                  <a:txBody>
                    <a:bodyPr/>
                    <a:lstStyle/>
                    <a:p>
                      <a:r>
                        <a:rPr sz="1725" b="1">
                          <a:solidFill>
                            <a:srgbClr val="FFFFFF"/>
                          </a:solidFill>
                          <a:latin typeface="Arial"/>
                          <a:ea typeface="Arial"/>
                          <a:cs typeface="Arial"/>
                        </a:rPr>
                        <a:t>Variance</a:t>
                      </a:r>
                    </a:p>
                  </a:txBody>
                  <a:tcPr marL="133350" marR="133350" marT="76200" marB="76200" anchor="ctr">
                    <a:solidFill>
                      <a:srgbClr val="26251E"/>
                    </a:solidFill>
                  </a:tcPr>
                </a:tc>
              </a:tr>
              <a:tr h="704850">
                <a:tc>
                  <a:txBody>
                    <a:bodyPr/>
                    <a:lstStyle/>
                    <a:p>
                      <a:r>
                        <a:rPr sz="1725">
                          <a:solidFill>
                            <a:srgbClr val="26251E"/>
                          </a:solidFill>
                          <a:latin typeface="Arial"/>
                          <a:ea typeface="Arial"/>
                          <a:cs typeface="Arial"/>
                        </a:rPr>
                        <a:t>Revenue</a:t>
                      </a:r>
                    </a:p>
                  </a:txBody>
                  <a:tcPr marL="133350" marR="133350" marT="76200" marB="76200" anchor="ctr">
                    <a:solidFill>
                      <a:srgbClr val="F7F7F4"/>
                    </a:solidFill>
                  </a:tcPr>
                </a:tc>
                <a:tc>
                  <a:txBody>
                    <a:bodyPr/>
                    <a:lstStyle/>
                    <a:p>
                      <a:r>
                        <a:rPr sz="1725">
                          <a:solidFill>
                            <a:srgbClr val="26251E"/>
                          </a:solidFill>
                          <a:latin typeface="Arial"/>
                          <a:ea typeface="Arial"/>
                          <a:cs typeface="Arial"/>
                        </a:rPr>
                        <a:t>[q3 actual]</a:t>
                      </a:r>
                    </a:p>
                  </a:txBody>
                  <a:tcPr marL="133350" marR="133350" marT="76200" marB="76200" anchor="ctr">
                    <a:solidFill>
                      <a:srgbClr val="F7F7F4"/>
                    </a:solidFill>
                  </a:tcPr>
                </a:tc>
                <a:tc>
                  <a:txBody>
                    <a:bodyPr/>
                    <a:lstStyle/>
                    <a:p>
                      <a:r>
                        <a:rPr sz="1725">
                          <a:solidFill>
                            <a:srgbClr val="26251E"/>
                          </a:solidFill>
                          <a:latin typeface="Arial"/>
                          <a:ea typeface="Arial"/>
                          <a:cs typeface="Arial"/>
                        </a:rPr>
                        <a:t>[q3 target]</a:t>
                      </a:r>
                    </a:p>
                  </a:txBody>
                  <a:tcPr marL="133350" marR="133350" marT="76200" marB="76200" anchor="ctr">
                    <a:solidFill>
                      <a:srgbClr val="F7F7F4"/>
                    </a:solidFill>
                  </a:tcPr>
                </a:tc>
                <a:tc>
                  <a:txBody>
                    <a:bodyPr/>
                    <a:lstStyle/>
                    <a:p>
                      <a:r>
                        <a:rPr sz="1725">
                          <a:solidFill>
                            <a:srgbClr val="26251E"/>
                          </a:solidFill>
                          <a:latin typeface="Arial"/>
                          <a:ea typeface="Arial"/>
                          <a:cs typeface="Arial"/>
                        </a:rPr>
                        <a:t>[variance]</a:t>
                      </a:r>
                    </a:p>
                  </a:txBody>
                  <a:tcPr marL="133350" marR="133350" marT="76200" marB="76200" anchor="ctr">
                    <a:solidFill>
                      <a:srgbClr val="F7F7F4"/>
                    </a:solidFill>
                  </a:tcPr>
                </a:tc>
              </a:tr>
              <a:tr h="704850">
                <a:tc>
                  <a:txBody>
                    <a:bodyPr/>
                    <a:lstStyle/>
                    <a:p>
                      <a:r>
                        <a:rPr sz="1725">
                          <a:solidFill>
                            <a:srgbClr val="26251E"/>
                          </a:solidFill>
                          <a:latin typeface="Arial"/>
                          <a:ea typeface="Arial"/>
                          <a:cs typeface="Arial"/>
                        </a:rPr>
                        <a:t>Gross margin</a:t>
                      </a:r>
                    </a:p>
                  </a:txBody>
                  <a:tcPr marL="133350" marR="133350" marT="76200" marB="76200" anchor="ctr">
                    <a:solidFill>
                      <a:srgbClr val="F7F7F4"/>
                    </a:solidFill>
                  </a:tcPr>
                </a:tc>
                <a:tc>
                  <a:txBody>
                    <a:bodyPr/>
                    <a:lstStyle/>
                    <a:p>
                      <a:r>
                        <a:rPr sz="1725">
                          <a:solidFill>
                            <a:srgbClr val="26251E"/>
                          </a:solidFill>
                          <a:latin typeface="Arial"/>
                          <a:ea typeface="Arial"/>
                          <a:cs typeface="Arial"/>
                        </a:rPr>
                        <a:t>[q3 actual]</a:t>
                      </a:r>
                    </a:p>
                  </a:txBody>
                  <a:tcPr marL="133350" marR="133350" marT="76200" marB="76200" anchor="ctr">
                    <a:solidFill>
                      <a:srgbClr val="F7F7F4"/>
                    </a:solidFill>
                  </a:tcPr>
                </a:tc>
                <a:tc>
                  <a:txBody>
                    <a:bodyPr/>
                    <a:lstStyle/>
                    <a:p>
                      <a:r>
                        <a:rPr sz="1725">
                          <a:solidFill>
                            <a:srgbClr val="26251E"/>
                          </a:solidFill>
                          <a:latin typeface="Arial"/>
                          <a:ea typeface="Arial"/>
                          <a:cs typeface="Arial"/>
                        </a:rPr>
                        <a:t>[q3 target]</a:t>
                      </a:r>
                    </a:p>
                  </a:txBody>
                  <a:tcPr marL="133350" marR="133350" marT="76200" marB="76200" anchor="ctr">
                    <a:solidFill>
                      <a:srgbClr val="F7F7F4"/>
                    </a:solidFill>
                  </a:tcPr>
                </a:tc>
                <a:tc>
                  <a:txBody>
                    <a:bodyPr/>
                    <a:lstStyle/>
                    <a:p>
                      <a:r>
                        <a:rPr sz="1725">
                          <a:solidFill>
                            <a:srgbClr val="26251E"/>
                          </a:solidFill>
                          <a:latin typeface="Arial"/>
                          <a:ea typeface="Arial"/>
                          <a:cs typeface="Arial"/>
                        </a:rPr>
                        <a:t>[variance]</a:t>
                      </a:r>
                    </a:p>
                  </a:txBody>
                  <a:tcPr marL="133350" marR="133350" marT="76200" marB="76200" anchor="ctr">
                    <a:solidFill>
                      <a:srgbClr val="F7F7F4"/>
                    </a:solidFill>
                  </a:tcPr>
                </a:tc>
              </a:tr>
              <a:tr h="704850">
                <a:tc>
                  <a:txBody>
                    <a:bodyPr/>
                    <a:lstStyle/>
                    <a:p>
                      <a:r>
                        <a:rPr sz="1725">
                          <a:solidFill>
                            <a:srgbClr val="26251E"/>
                          </a:solidFill>
                          <a:latin typeface="Arial"/>
                          <a:ea typeface="Arial"/>
                          <a:cs typeface="Arial"/>
                        </a:rPr>
                        <a:t>Gross revenue retention</a:t>
                      </a:r>
                    </a:p>
                  </a:txBody>
                  <a:tcPr marL="133350" marR="133350" marT="76200" marB="76200" anchor="ctr">
                    <a:solidFill>
                      <a:srgbClr val="F7F7F4"/>
                    </a:solidFill>
                  </a:tcPr>
                </a:tc>
                <a:tc>
                  <a:txBody>
                    <a:bodyPr/>
                    <a:lstStyle/>
                    <a:p>
                      <a:r>
                        <a:rPr sz="1725">
                          <a:solidFill>
                            <a:srgbClr val="26251E"/>
                          </a:solidFill>
                          <a:latin typeface="Arial"/>
                          <a:ea typeface="Arial"/>
                          <a:cs typeface="Arial"/>
                        </a:rPr>
                        <a:t>[q3 actual]</a:t>
                      </a:r>
                    </a:p>
                  </a:txBody>
                  <a:tcPr marL="133350" marR="133350" marT="76200" marB="76200" anchor="ctr">
                    <a:solidFill>
                      <a:srgbClr val="F7F7F4"/>
                    </a:solidFill>
                  </a:tcPr>
                </a:tc>
                <a:tc>
                  <a:txBody>
                    <a:bodyPr/>
                    <a:lstStyle/>
                    <a:p>
                      <a:r>
                        <a:rPr sz="1725">
                          <a:solidFill>
                            <a:srgbClr val="26251E"/>
                          </a:solidFill>
                          <a:latin typeface="Arial"/>
                          <a:ea typeface="Arial"/>
                          <a:cs typeface="Arial"/>
                        </a:rPr>
                        <a:t>[q3 target]</a:t>
                      </a:r>
                    </a:p>
                  </a:txBody>
                  <a:tcPr marL="133350" marR="133350" marT="76200" marB="76200" anchor="ctr">
                    <a:solidFill>
                      <a:srgbClr val="F7F7F4"/>
                    </a:solidFill>
                  </a:tcPr>
                </a:tc>
                <a:tc>
                  <a:txBody>
                    <a:bodyPr/>
                    <a:lstStyle/>
                    <a:p>
                      <a:r>
                        <a:rPr sz="1725">
                          <a:solidFill>
                            <a:srgbClr val="26251E"/>
                          </a:solidFill>
                          <a:latin typeface="Arial"/>
                          <a:ea typeface="Arial"/>
                          <a:cs typeface="Arial"/>
                        </a:rPr>
                        <a:t>[variance]</a:t>
                      </a:r>
                    </a:p>
                  </a:txBody>
                  <a:tcPr marL="133350" marR="133350" marT="76200" marB="76200" anchor="ctr">
                    <a:solidFill>
                      <a:srgbClr val="F7F7F4"/>
                    </a:solidFill>
                  </a:tcPr>
                </a:tc>
              </a:tr>
              <a:tr h="704850">
                <a:tc>
                  <a:txBody>
                    <a:bodyPr/>
                    <a:lstStyle/>
                    <a:p>
                      <a:r>
                        <a:rPr sz="1725">
                          <a:solidFill>
                            <a:srgbClr val="26251E"/>
                          </a:solidFill>
                          <a:latin typeface="Arial"/>
                          <a:ea typeface="Arial"/>
                          <a:cs typeface="Arial"/>
                        </a:rPr>
                        <a:t>Expansion revenue</a:t>
                      </a:r>
                    </a:p>
                  </a:txBody>
                  <a:tcPr marL="133350" marR="133350" marT="76200" marB="76200" anchor="ctr">
                    <a:solidFill>
                      <a:srgbClr val="F7F7F4"/>
                    </a:solidFill>
                  </a:tcPr>
                </a:tc>
                <a:tc>
                  <a:txBody>
                    <a:bodyPr/>
                    <a:lstStyle/>
                    <a:p>
                      <a:r>
                        <a:rPr sz="1725">
                          <a:solidFill>
                            <a:srgbClr val="26251E"/>
                          </a:solidFill>
                          <a:latin typeface="Arial"/>
                          <a:ea typeface="Arial"/>
                          <a:cs typeface="Arial"/>
                        </a:rPr>
                        <a:t>[q3 actual]</a:t>
                      </a:r>
                    </a:p>
                  </a:txBody>
                  <a:tcPr marL="133350" marR="133350" marT="76200" marB="76200" anchor="ctr">
                    <a:solidFill>
                      <a:srgbClr val="F7F7F4"/>
                    </a:solidFill>
                  </a:tcPr>
                </a:tc>
                <a:tc>
                  <a:txBody>
                    <a:bodyPr/>
                    <a:lstStyle/>
                    <a:p>
                      <a:r>
                        <a:rPr sz="1725">
                          <a:solidFill>
                            <a:srgbClr val="26251E"/>
                          </a:solidFill>
                          <a:latin typeface="Arial"/>
                          <a:ea typeface="Arial"/>
                          <a:cs typeface="Arial"/>
                        </a:rPr>
                        <a:t>[q3 target]</a:t>
                      </a:r>
                    </a:p>
                  </a:txBody>
                  <a:tcPr marL="133350" marR="133350" marT="76200" marB="76200" anchor="ctr">
                    <a:solidFill>
                      <a:srgbClr val="F7F7F4"/>
                    </a:solidFill>
                  </a:tcPr>
                </a:tc>
                <a:tc>
                  <a:txBody>
                    <a:bodyPr/>
                    <a:lstStyle/>
                    <a:p>
                      <a:r>
                        <a:rPr sz="1725">
                          <a:solidFill>
                            <a:srgbClr val="26251E"/>
                          </a:solidFill>
                          <a:latin typeface="Arial"/>
                          <a:ea typeface="Arial"/>
                          <a:cs typeface="Arial"/>
                        </a:rPr>
                        <a:t>[variance]</a:t>
                      </a:r>
                    </a:p>
                  </a:txBody>
                  <a:tcPr marL="133350" marR="133350" marT="76200" marB="76200" anchor="ctr">
                    <a:solidFill>
                      <a:srgbClr val="F7F7F4"/>
                    </a:solidFill>
                  </a:tcPr>
                </a:tc>
              </a:tr>
            </a:tbl>
          </a:graphicData>
        </a:graphic>
      </p:graphicFrame>
      <p:sp>
        <p:nvSpPr>
          <p:cNvPr id="6" name="">
            <a:extLst xmlns:a="http://schemas.openxmlformats.org/drawingml/2006/main">
              <a:ext uri="{FF2B5EF4-FFF2-40B4-BE49-F238E27FC236}">
                <a16:creationId xmlns:a16="http://schemas.microsoft.com/office/drawing/2014/main" id="{290EA069-00D1-4009-9F9E-1E928C5CE3A2}"/>
              </a:ext>
            </a:extLst>
          </p:cNvPr>
          <p:cNvSpPr>
            <a:spLocks xmlns:a="http://schemas.openxmlformats.org/drawingml/2006/main" noGrp="1"/>
          </p:cNvSpPr>
          <p:nvPr/>
        </p:nvSpPr>
        <p:spPr>
          <a:xfrm xmlns:a="http://schemas.openxmlformats.org/drawingml/2006/main">
            <a:off x="781050" y="5553075"/>
            <a:ext cx="10620375" cy="638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a:solidFill>
                  <a:srgbClr val="787771"/>
                </a:solidFill>
                <a:latin typeface="Arial"/>
                <a:ea typeface="Arial"/>
                <a:cs typeface="Arial"/>
              </a:defRPr>
            </a:pPr>
            <a:r>
              <a:rPr sz="1500">
                <a:solidFill>
                  <a:srgbClr val="787771"/>
                </a:solidFill>
                <a:latin typeface="Arial"/>
                <a:ea typeface="Arial"/>
                <a:cs typeface="Arial"/>
              </a:rPr>
              <a:t>Replace bracketed fields with approved figures, owners and dates. Keep the definitions and units consistent.</a:t>
            </a:r>
          </a:p>
        </p:txBody>
      </p:sp>
    </p:spTree>
    <p:extLst>
      <p:ext uri="{BB962C8B-B14F-4D97-AF65-F5344CB8AC3E}">
        <p14:creationId xmlns:p14="http://schemas.microsoft.com/office/powerpoint/2010/main" val="1534545570"/>
      </p:ext>
    </p:extLst>
  </p:cSld>
</p:sld>
</file>

<file path=ppt/slides/slide3.xml><?xml version="1.0" encoding="utf-8"?>
<p:sld xmlns:p="http://schemas.openxmlformats.org/presentationml/2006/main">
  <p:cSld>
    <p:bg>
      <p:bgPr>
        <a:solidFill xmlns:a="http://schemas.openxmlformats.org/drawingml/2006/main">
          <a:srgbClr val="F7F7F4"/>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6973A7E9-491D-4CE5-A45B-E40DD9C8504F}"/>
              </a:ext>
            </a:extLst>
          </p:cNvPr>
          <p:cNvSpPr>
            <a:spLocks xmlns:a="http://schemas.openxmlformats.org/drawingml/2006/main" noGrp="1"/>
          </p:cNvSpPr>
          <p:nvPr/>
        </p:nvSpPr>
        <p:spPr>
          <a:xfrm xmlns:a="http://schemas.openxmlformats.org/drawingml/2006/main">
            <a:off x="666750" y="428625"/>
            <a:ext cx="1085850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150" b="1">
                <a:solidFill>
                  <a:srgbClr val="26251E"/>
                </a:solidFill>
                <a:latin typeface="Arial"/>
                <a:ea typeface="Arial"/>
                <a:cs typeface="Arial"/>
              </a:defRPr>
            </a:pPr>
            <a:r>
              <a:rPr sz="3150" b="1">
                <a:solidFill>
                  <a:srgbClr val="26251E"/>
                </a:solidFill>
                <a:latin typeface="Arial"/>
                <a:ea typeface="Arial"/>
                <a:cs typeface="Arial"/>
              </a:rPr>
              <a:t>Revenue by month</a:t>
            </a:r>
          </a:p>
        </p:txBody>
      </p:sp>
      <p:sp>
        <p:nvSpPr>
          <p:cNvPr id="2" name="">
            <a:extLst xmlns:a="http://schemas.openxmlformats.org/drawingml/2006/main">
              <a:ext uri="{FF2B5EF4-FFF2-40B4-BE49-F238E27FC236}">
                <a16:creationId xmlns:a16="http://schemas.microsoft.com/office/drawing/2014/main" id="{5266616E-2AF1-41B3-8569-E4A8F24D636B}"/>
              </a:ext>
            </a:extLst>
          </p:cNvPr>
          <p:cNvSpPr>
            <a:spLocks xmlns:a="http://schemas.openxmlformats.org/drawingml/2006/main" noGrp="1"/>
          </p:cNvSpPr>
          <p:nvPr/>
        </p:nvSpPr>
        <p:spPr>
          <a:xfrm xmlns:a="http://schemas.openxmlformats.org/drawingml/2006/main">
            <a:off x="685800" y="1409700"/>
            <a:ext cx="1082040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a:solidFill>
                  <a:srgbClr val="787771"/>
                </a:solidFill>
                <a:latin typeface="Arial"/>
                <a:ea typeface="Arial"/>
                <a:cs typeface="Arial"/>
              </a:defRPr>
            </a:pPr>
            <a:r>
              <a:rPr sz="1725">
                <a:solidFill>
                  <a:srgbClr val="787771"/>
                </a:solidFill>
                <a:latin typeface="Arial"/>
                <a:ea typeface="Arial"/>
                <a:cs typeface="Arial"/>
              </a:rPr>
              <a:t>[Reporting period, units and context]</a:t>
            </a:r>
          </a:p>
        </p:txBody>
      </p:sp>
      <p:sp>
        <p:nvSpPr>
          <p:cNvPr id="3" name="">
            <a:extLst xmlns:a="http://schemas.openxmlformats.org/drawingml/2006/main">
              <a:ext uri="{FF2B5EF4-FFF2-40B4-BE49-F238E27FC236}">
                <a16:creationId xmlns:a16="http://schemas.microsoft.com/office/drawing/2014/main" id="{2AC3FF5C-761C-44A5-9722-ACA9DAE7A4D2}"/>
              </a:ext>
            </a:extLst>
          </p:cNvPr>
          <p:cNvSpPr>
            <a:spLocks xmlns:a="http://schemas.openxmlformats.org/drawingml/2006/main" noGrp="1"/>
          </p:cNvSpPr>
          <p:nvPr/>
        </p:nvSpPr>
        <p:spPr>
          <a:xfrm xmlns:a="http://schemas.openxmlformats.org/drawingml/2006/main">
            <a:off x="685800" y="6391275"/>
            <a:ext cx="10334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a:solidFill>
                  <a:srgbClr val="787771"/>
                </a:solidFill>
                <a:latin typeface="Arial"/>
                <a:ea typeface="Arial"/>
                <a:cs typeface="Arial"/>
              </a:defRPr>
            </a:pPr>
            <a:r>
              <a:rPr sz="1125">
                <a:solidFill>
                  <a:srgbClr val="787771"/>
                </a:solidFill>
                <a:latin typeface="Arial"/>
                <a:ea typeface="Arial"/>
                <a:cs typeface="Arial"/>
              </a:rPr>
              <a:t>Deckary editable template · Replace all bracketed fields and chart data</a:t>
            </a:r>
          </a:p>
        </p:txBody>
      </p:sp>
      <p:sp>
        <p:nvSpPr>
          <p:cNvPr id="4" name="">
            <a:extLst xmlns:a="http://schemas.openxmlformats.org/drawingml/2006/main">
              <a:ext uri="{FF2B5EF4-FFF2-40B4-BE49-F238E27FC236}">
                <a16:creationId xmlns:a16="http://schemas.microsoft.com/office/drawing/2014/main" id="{9FD934DD-1D1D-4508-8879-4E21CB2815DF}"/>
              </a:ext>
            </a:extLst>
          </p:cNvPr>
          <p:cNvSpPr>
            <a:spLocks xmlns:a="http://schemas.openxmlformats.org/drawingml/2006/main" noGrp="1"/>
          </p:cNvSpPr>
          <p:nvPr/>
        </p:nvSpPr>
        <p:spPr>
          <a:xfrm xmlns:a="http://schemas.openxmlformats.org/drawingml/2006/main">
            <a:off x="11163300" y="6381750"/>
            <a:ext cx="381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a:solidFill>
                  <a:srgbClr val="787771"/>
                </a:solidFill>
                <a:latin typeface="Arial"/>
                <a:ea typeface="Arial"/>
                <a:cs typeface="Arial"/>
              </a:defRPr>
            </a:pPr>
            <a:r>
              <a:rPr sz="1125">
                <a:solidFill>
                  <a:srgbClr val="787771"/>
                </a:solidFill>
                <a:latin typeface="Arial"/>
                <a:ea typeface="Arial"/>
                <a:cs typeface="Arial"/>
              </a:rPr>
              <a:t>3</a:t>
            </a:r>
          </a:p>
        </p:txBody>
      </p:sp>
      <p:graphicFrame>
        <p:nvGraphicFramePr>
          <p:cNvPr id="11" name="Chart"/>
          <p:cNvGraphicFramePr/>
          <p:nvPr/>
        </p:nvGraphicFramePr>
        <p:xfrm>
          <a:off xmlns:a="http://schemas.openxmlformats.org/drawingml/2006/main" x="904875" y="2114550"/>
          <a:ext xmlns:a="http://schemas.openxmlformats.org/drawingml/2006/main" cx="10382250" cy="3238500"/>
        </p:xfrm>
        <a:graphic xmlns:a="http://schemas.openxmlformats.org/drawingml/2006/main">
          <a:graphicData uri="http://schemas.openxmlformats.org/drawingml/2006/chart">
            <c:chart xmlns:r="http://schemas.openxmlformats.org/officeDocument/2006/relationships" xmlns:c="http://schemas.openxmlformats.org/drawingml/2006/chart" r:id="Rc3fcef1846404878"/>
          </a:graphicData>
        </a:graphic>
      </p:graphicFrame>
      <p:sp>
        <p:nvSpPr>
          <p:cNvPr id="6" name="">
            <a:extLst xmlns:a="http://schemas.openxmlformats.org/drawingml/2006/main">
              <a:ext uri="{FF2B5EF4-FFF2-40B4-BE49-F238E27FC236}">
                <a16:creationId xmlns:a16="http://schemas.microsoft.com/office/drawing/2014/main" id="{0FAD1605-1B17-4719-8AB0-E082205EAC25}"/>
              </a:ext>
            </a:extLst>
          </p:cNvPr>
          <p:cNvSpPr>
            <a:spLocks xmlns:a="http://schemas.openxmlformats.org/drawingml/2006/main" noGrp="1"/>
          </p:cNvSpPr>
          <p:nvPr/>
        </p:nvSpPr>
        <p:spPr>
          <a:xfrm xmlns:a="http://schemas.openxmlformats.org/drawingml/2006/main">
            <a:off x="781050" y="5553075"/>
            <a:ext cx="10620375" cy="638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a:solidFill>
                  <a:srgbClr val="787771"/>
                </a:solidFill>
                <a:latin typeface="Arial"/>
                <a:ea typeface="Arial"/>
                <a:cs typeface="Arial"/>
              </a:defRPr>
            </a:pPr>
            <a:r>
              <a:rPr sz="1500">
                <a:solidFill>
                  <a:srgbClr val="787771"/>
                </a:solidFill>
                <a:latin typeface="Arial"/>
                <a:ea typeface="Arial"/>
                <a:cs typeface="Arial"/>
              </a:rPr>
              <a:t>Chart starts with zero-valued placeholders. Use Edit Data in PowerPoint to replace categories and values.</a:t>
            </a:r>
          </a:p>
        </p:txBody>
      </p:sp>
    </p:spTree>
    <p:extLst>
      <p:ext uri="{BB962C8B-B14F-4D97-AF65-F5344CB8AC3E}">
        <p14:creationId xmlns:p14="http://schemas.microsoft.com/office/powerpoint/2010/main" val="1937752695"/>
      </p:ext>
    </p:extLst>
  </p:cSld>
</p:sld>
</file>

<file path=ppt/slides/slide4.xml><?xml version="1.0" encoding="utf-8"?>
<p:sld xmlns:p="http://schemas.openxmlformats.org/presentationml/2006/main">
  <p:cSld>
    <p:bg>
      <p:bgPr>
        <a:solidFill xmlns:a="http://schemas.openxmlformats.org/drawingml/2006/main">
          <a:srgbClr val="F7F7F4"/>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D8021646-FEB6-4FF1-91A1-92A38B52C05B}"/>
              </a:ext>
            </a:extLst>
          </p:cNvPr>
          <p:cNvSpPr>
            <a:spLocks xmlns:a="http://schemas.openxmlformats.org/drawingml/2006/main" noGrp="1"/>
          </p:cNvSpPr>
          <p:nvPr/>
        </p:nvSpPr>
        <p:spPr>
          <a:xfrm xmlns:a="http://schemas.openxmlformats.org/drawingml/2006/main">
            <a:off x="666750" y="428625"/>
            <a:ext cx="1085850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150" b="1">
                <a:solidFill>
                  <a:srgbClr val="26251E"/>
                </a:solidFill>
                <a:latin typeface="Arial"/>
                <a:ea typeface="Arial"/>
                <a:cs typeface="Arial"/>
              </a:defRPr>
            </a:pPr>
            <a:r>
              <a:rPr sz="3150" b="1">
                <a:solidFill>
                  <a:srgbClr val="26251E"/>
                </a:solidFill>
                <a:latin typeface="Arial"/>
                <a:ea typeface="Arial"/>
                <a:cs typeface="Arial"/>
              </a:rPr>
              <a:t>Revenue drivers</a:t>
            </a:r>
          </a:p>
        </p:txBody>
      </p:sp>
      <p:sp>
        <p:nvSpPr>
          <p:cNvPr id="2" name="">
            <a:extLst xmlns:a="http://schemas.openxmlformats.org/drawingml/2006/main">
              <a:ext uri="{FF2B5EF4-FFF2-40B4-BE49-F238E27FC236}">
                <a16:creationId xmlns:a16="http://schemas.microsoft.com/office/drawing/2014/main" id="{263B083D-E5A5-4546-91B7-46B6EC57A8C3}"/>
              </a:ext>
            </a:extLst>
          </p:cNvPr>
          <p:cNvSpPr>
            <a:spLocks xmlns:a="http://schemas.openxmlformats.org/drawingml/2006/main" noGrp="1"/>
          </p:cNvSpPr>
          <p:nvPr/>
        </p:nvSpPr>
        <p:spPr>
          <a:xfrm xmlns:a="http://schemas.openxmlformats.org/drawingml/2006/main">
            <a:off x="685800" y="1409700"/>
            <a:ext cx="1082040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a:solidFill>
                  <a:srgbClr val="787771"/>
                </a:solidFill>
                <a:latin typeface="Arial"/>
                <a:ea typeface="Arial"/>
                <a:cs typeface="Arial"/>
              </a:defRPr>
            </a:pPr>
            <a:r>
              <a:rPr sz="1725">
                <a:solidFill>
                  <a:srgbClr val="787771"/>
                </a:solidFill>
                <a:latin typeface="Arial"/>
                <a:ea typeface="Arial"/>
                <a:cs typeface="Arial"/>
              </a:rPr>
              <a:t>[Reporting period, units and context]</a:t>
            </a:r>
          </a:p>
        </p:txBody>
      </p:sp>
      <p:sp>
        <p:nvSpPr>
          <p:cNvPr id="3" name="">
            <a:extLst xmlns:a="http://schemas.openxmlformats.org/drawingml/2006/main">
              <a:ext uri="{FF2B5EF4-FFF2-40B4-BE49-F238E27FC236}">
                <a16:creationId xmlns:a16="http://schemas.microsoft.com/office/drawing/2014/main" id="{4858A8EC-8812-49D5-9C56-4EB9E5AD080D}"/>
              </a:ext>
            </a:extLst>
          </p:cNvPr>
          <p:cNvSpPr>
            <a:spLocks xmlns:a="http://schemas.openxmlformats.org/drawingml/2006/main" noGrp="1"/>
          </p:cNvSpPr>
          <p:nvPr/>
        </p:nvSpPr>
        <p:spPr>
          <a:xfrm xmlns:a="http://schemas.openxmlformats.org/drawingml/2006/main">
            <a:off x="685800" y="6391275"/>
            <a:ext cx="10334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a:solidFill>
                  <a:srgbClr val="787771"/>
                </a:solidFill>
                <a:latin typeface="Arial"/>
                <a:ea typeface="Arial"/>
                <a:cs typeface="Arial"/>
              </a:defRPr>
            </a:pPr>
            <a:r>
              <a:rPr sz="1125">
                <a:solidFill>
                  <a:srgbClr val="787771"/>
                </a:solidFill>
                <a:latin typeface="Arial"/>
                <a:ea typeface="Arial"/>
                <a:cs typeface="Arial"/>
              </a:rPr>
              <a:t>Deckary editable template · Replace all bracketed fields and chart data</a:t>
            </a:r>
          </a:p>
        </p:txBody>
      </p:sp>
      <p:sp>
        <p:nvSpPr>
          <p:cNvPr id="4" name="">
            <a:extLst xmlns:a="http://schemas.openxmlformats.org/drawingml/2006/main">
              <a:ext uri="{FF2B5EF4-FFF2-40B4-BE49-F238E27FC236}">
                <a16:creationId xmlns:a16="http://schemas.microsoft.com/office/drawing/2014/main" id="{54F68E23-E81D-45FA-9495-690891642AAA}"/>
              </a:ext>
            </a:extLst>
          </p:cNvPr>
          <p:cNvSpPr>
            <a:spLocks xmlns:a="http://schemas.openxmlformats.org/drawingml/2006/main" noGrp="1"/>
          </p:cNvSpPr>
          <p:nvPr/>
        </p:nvSpPr>
        <p:spPr>
          <a:xfrm xmlns:a="http://schemas.openxmlformats.org/drawingml/2006/main">
            <a:off x="11163300" y="6381750"/>
            <a:ext cx="381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a:solidFill>
                  <a:srgbClr val="787771"/>
                </a:solidFill>
                <a:latin typeface="Arial"/>
                <a:ea typeface="Arial"/>
                <a:cs typeface="Arial"/>
              </a:defRPr>
            </a:pPr>
            <a:r>
              <a:rPr sz="1125">
                <a:solidFill>
                  <a:srgbClr val="787771"/>
                </a:solidFill>
                <a:latin typeface="Arial"/>
                <a:ea typeface="Arial"/>
                <a:cs typeface="Arial"/>
              </a:rPr>
              <a:t>4</a:t>
            </a:r>
          </a:p>
        </p:txBody>
      </p:sp>
      <p:graphicFrame>
        <p:nvGraphicFramePr>
          <p:cNvPr id="11" name=""/>
          <p:cNvGraphicFramePr/>
          <p:nvPr/>
        </p:nvGraphicFramePr>
        <p:xfrm>
          <a:off xmlns:a="http://schemas.openxmlformats.org/drawingml/2006/main" x="762000" y="2076450"/>
          <a:ext xmlns:a="http://schemas.openxmlformats.org/drawingml/2006/main" cx="10668000" cy="3295650"/>
        </p:xfrm>
        <a:graphic xmlns:a="http://schemas.openxmlformats.org/drawingml/2006/main">
          <a:graphicData uri="http://schemas.openxmlformats.org/drawingml/2006/table">
            <a:tbl>
              <a:tblPr firstRow="0" bandRow="0"/>
              <a:tblGrid>
                <a:gridCol w="3905250"/>
                <a:gridCol w="2000250"/>
                <a:gridCol w="4762500"/>
              </a:tblGrid>
              <a:tr h="476250">
                <a:tc>
                  <a:txBody>
                    <a:bodyPr/>
                    <a:lstStyle/>
                    <a:p>
                      <a:r>
                        <a:rPr sz="1725" b="1">
                          <a:solidFill>
                            <a:srgbClr val="FFFFFF"/>
                          </a:solidFill>
                          <a:latin typeface="Arial"/>
                          <a:ea typeface="Arial"/>
                          <a:cs typeface="Arial"/>
                        </a:rPr>
                        <a:t>Driver</a:t>
                      </a:r>
                    </a:p>
                  </a:txBody>
                  <a:tcPr marL="133350" marR="133350" marT="76200" marB="76200" anchor="ctr">
                    <a:solidFill>
                      <a:srgbClr val="26251E"/>
                    </a:solidFill>
                  </a:tcPr>
                </a:tc>
                <a:tc>
                  <a:txBody>
                    <a:bodyPr/>
                    <a:lstStyle/>
                    <a:p>
                      <a:r>
                        <a:rPr sz="1725" b="1">
                          <a:solidFill>
                            <a:srgbClr val="FFFFFF"/>
                          </a:solidFill>
                          <a:latin typeface="Arial"/>
                          <a:ea typeface="Arial"/>
                          <a:cs typeface="Arial"/>
                        </a:rPr>
                        <a:t>Impact</a:t>
                      </a:r>
                    </a:p>
                  </a:txBody>
                  <a:tcPr marL="133350" marR="133350" marT="76200" marB="76200" anchor="ctr">
                    <a:solidFill>
                      <a:srgbClr val="26251E"/>
                    </a:solidFill>
                  </a:tcPr>
                </a:tc>
                <a:tc>
                  <a:txBody>
                    <a:bodyPr/>
                    <a:lstStyle/>
                    <a:p>
                      <a:r>
                        <a:rPr sz="1725" b="1">
                          <a:solidFill>
                            <a:srgbClr val="FFFFFF"/>
                          </a:solidFill>
                          <a:latin typeface="Arial"/>
                          <a:ea typeface="Arial"/>
                          <a:cs typeface="Arial"/>
                        </a:rPr>
                        <a:t>Management response</a:t>
                      </a:r>
                    </a:p>
                  </a:txBody>
                  <a:tcPr marL="133350" marR="133350" marT="76200" marB="76200" anchor="ctr">
                    <a:solidFill>
                      <a:srgbClr val="26251E"/>
                    </a:solidFill>
                  </a:tcPr>
                </a:tc>
              </a:tr>
              <a:tr h="704850">
                <a:tc>
                  <a:txBody>
                    <a:bodyPr/>
                    <a:lstStyle/>
                    <a:p>
                      <a:r>
                        <a:rPr sz="1725">
                          <a:solidFill>
                            <a:srgbClr val="26251E"/>
                          </a:solidFill>
                          <a:latin typeface="Arial"/>
                          <a:ea typeface="Arial"/>
                          <a:cs typeface="Arial"/>
                        </a:rPr>
                        <a:t>[Driver 1]</a:t>
                      </a:r>
                    </a:p>
                  </a:txBody>
                  <a:tcPr marL="133350" marR="133350" marT="76200" marB="76200" anchor="ctr">
                    <a:solidFill>
                      <a:srgbClr val="F7F7F4"/>
                    </a:solidFill>
                  </a:tcPr>
                </a:tc>
                <a:tc>
                  <a:txBody>
                    <a:bodyPr/>
                    <a:lstStyle/>
                    <a:p>
                      <a:r>
                        <a:rPr sz="1725">
                          <a:solidFill>
                            <a:srgbClr val="26251E"/>
                          </a:solidFill>
                          <a:latin typeface="Arial"/>
                          <a:ea typeface="Arial"/>
                          <a:cs typeface="Arial"/>
                        </a:rPr>
                        <a:t>[impact]</a:t>
                      </a:r>
                    </a:p>
                  </a:txBody>
                  <a:tcPr marL="133350" marR="133350" marT="76200" marB="76200" anchor="ctr">
                    <a:solidFill>
                      <a:srgbClr val="F7F7F4"/>
                    </a:solidFill>
                  </a:tcPr>
                </a:tc>
                <a:tc>
                  <a:txBody>
                    <a:bodyPr/>
                    <a:lstStyle/>
                    <a:p>
                      <a:r>
                        <a:rPr sz="1725">
                          <a:solidFill>
                            <a:srgbClr val="26251E"/>
                          </a:solidFill>
                          <a:latin typeface="Arial"/>
                          <a:ea typeface="Arial"/>
                          <a:cs typeface="Arial"/>
                        </a:rPr>
                        <a:t>[management response]</a:t>
                      </a:r>
                    </a:p>
                  </a:txBody>
                  <a:tcPr marL="133350" marR="133350" marT="76200" marB="76200" anchor="ctr">
                    <a:solidFill>
                      <a:srgbClr val="F7F7F4"/>
                    </a:solidFill>
                  </a:tcPr>
                </a:tc>
              </a:tr>
              <a:tr h="704850">
                <a:tc>
                  <a:txBody>
                    <a:bodyPr/>
                    <a:lstStyle/>
                    <a:p>
                      <a:r>
                        <a:rPr sz="1725">
                          <a:solidFill>
                            <a:srgbClr val="26251E"/>
                          </a:solidFill>
                          <a:latin typeface="Arial"/>
                          <a:ea typeface="Arial"/>
                          <a:cs typeface="Arial"/>
                        </a:rPr>
                        <a:t>[Driver 2]</a:t>
                      </a:r>
                    </a:p>
                  </a:txBody>
                  <a:tcPr marL="133350" marR="133350" marT="76200" marB="76200" anchor="ctr">
                    <a:solidFill>
                      <a:srgbClr val="F7F7F4"/>
                    </a:solidFill>
                  </a:tcPr>
                </a:tc>
                <a:tc>
                  <a:txBody>
                    <a:bodyPr/>
                    <a:lstStyle/>
                    <a:p>
                      <a:r>
                        <a:rPr sz="1725">
                          <a:solidFill>
                            <a:srgbClr val="26251E"/>
                          </a:solidFill>
                          <a:latin typeface="Arial"/>
                          <a:ea typeface="Arial"/>
                          <a:cs typeface="Arial"/>
                        </a:rPr>
                        <a:t>[impact]</a:t>
                      </a:r>
                    </a:p>
                  </a:txBody>
                  <a:tcPr marL="133350" marR="133350" marT="76200" marB="76200" anchor="ctr">
                    <a:solidFill>
                      <a:srgbClr val="F7F7F4"/>
                    </a:solidFill>
                  </a:tcPr>
                </a:tc>
                <a:tc>
                  <a:txBody>
                    <a:bodyPr/>
                    <a:lstStyle/>
                    <a:p>
                      <a:r>
                        <a:rPr sz="1725">
                          <a:solidFill>
                            <a:srgbClr val="26251E"/>
                          </a:solidFill>
                          <a:latin typeface="Arial"/>
                          <a:ea typeface="Arial"/>
                          <a:cs typeface="Arial"/>
                        </a:rPr>
                        <a:t>[management response]</a:t>
                      </a:r>
                    </a:p>
                  </a:txBody>
                  <a:tcPr marL="133350" marR="133350" marT="76200" marB="76200" anchor="ctr">
                    <a:solidFill>
                      <a:srgbClr val="F7F7F4"/>
                    </a:solidFill>
                  </a:tcPr>
                </a:tc>
              </a:tr>
              <a:tr h="704850">
                <a:tc>
                  <a:txBody>
                    <a:bodyPr/>
                    <a:lstStyle/>
                    <a:p>
                      <a:r>
                        <a:rPr sz="1725">
                          <a:solidFill>
                            <a:srgbClr val="26251E"/>
                          </a:solidFill>
                          <a:latin typeface="Arial"/>
                          <a:ea typeface="Arial"/>
                          <a:cs typeface="Arial"/>
                        </a:rPr>
                        <a:t>[Driver 3]</a:t>
                      </a:r>
                    </a:p>
                  </a:txBody>
                  <a:tcPr marL="133350" marR="133350" marT="76200" marB="76200" anchor="ctr">
                    <a:solidFill>
                      <a:srgbClr val="F7F7F4"/>
                    </a:solidFill>
                  </a:tcPr>
                </a:tc>
                <a:tc>
                  <a:txBody>
                    <a:bodyPr/>
                    <a:lstStyle/>
                    <a:p>
                      <a:r>
                        <a:rPr sz="1725">
                          <a:solidFill>
                            <a:srgbClr val="26251E"/>
                          </a:solidFill>
                          <a:latin typeface="Arial"/>
                          <a:ea typeface="Arial"/>
                          <a:cs typeface="Arial"/>
                        </a:rPr>
                        <a:t>[impact]</a:t>
                      </a:r>
                    </a:p>
                  </a:txBody>
                  <a:tcPr marL="133350" marR="133350" marT="76200" marB="76200" anchor="ctr">
                    <a:solidFill>
                      <a:srgbClr val="F7F7F4"/>
                    </a:solidFill>
                  </a:tcPr>
                </a:tc>
                <a:tc>
                  <a:txBody>
                    <a:bodyPr/>
                    <a:lstStyle/>
                    <a:p>
                      <a:r>
                        <a:rPr sz="1725">
                          <a:solidFill>
                            <a:srgbClr val="26251E"/>
                          </a:solidFill>
                          <a:latin typeface="Arial"/>
                          <a:ea typeface="Arial"/>
                          <a:cs typeface="Arial"/>
                        </a:rPr>
                        <a:t>[management response]</a:t>
                      </a:r>
                    </a:p>
                  </a:txBody>
                  <a:tcPr marL="133350" marR="133350" marT="76200" marB="76200" anchor="ctr">
                    <a:solidFill>
                      <a:srgbClr val="F7F7F4"/>
                    </a:solidFill>
                  </a:tcPr>
                </a:tc>
              </a:tr>
              <a:tr h="704850">
                <a:tc>
                  <a:txBody>
                    <a:bodyPr/>
                    <a:lstStyle/>
                    <a:p>
                      <a:r>
                        <a:rPr sz="1725">
                          <a:solidFill>
                            <a:srgbClr val="26251E"/>
                          </a:solidFill>
                          <a:latin typeface="Arial"/>
                          <a:ea typeface="Arial"/>
                          <a:cs typeface="Arial"/>
                        </a:rPr>
                        <a:t>Net variance</a:t>
                      </a:r>
                    </a:p>
                  </a:txBody>
                  <a:tcPr marL="133350" marR="133350" marT="76200" marB="76200" anchor="ctr">
                    <a:solidFill>
                      <a:srgbClr val="F7F7F4"/>
                    </a:solidFill>
                  </a:tcPr>
                </a:tc>
                <a:tc>
                  <a:txBody>
                    <a:bodyPr/>
                    <a:lstStyle/>
                    <a:p>
                      <a:r>
                        <a:rPr sz="1725">
                          <a:solidFill>
                            <a:srgbClr val="26251E"/>
                          </a:solidFill>
                          <a:latin typeface="Arial"/>
                          <a:ea typeface="Arial"/>
                          <a:cs typeface="Arial"/>
                        </a:rPr>
                        <a:t>[impact]</a:t>
                      </a:r>
                    </a:p>
                  </a:txBody>
                  <a:tcPr marL="133350" marR="133350" marT="76200" marB="76200" anchor="ctr">
                    <a:solidFill>
                      <a:srgbClr val="F7F7F4"/>
                    </a:solidFill>
                  </a:tcPr>
                </a:tc>
                <a:tc>
                  <a:txBody>
                    <a:bodyPr/>
                    <a:lstStyle/>
                    <a:p>
                      <a:r>
                        <a:rPr sz="1725">
                          <a:solidFill>
                            <a:srgbClr val="26251E"/>
                          </a:solidFill>
                          <a:latin typeface="Arial"/>
                          <a:ea typeface="Arial"/>
                          <a:cs typeface="Arial"/>
                        </a:rPr>
                        <a:t>[management response]</a:t>
                      </a:r>
                    </a:p>
                  </a:txBody>
                  <a:tcPr marL="133350" marR="133350" marT="76200" marB="76200" anchor="ctr">
                    <a:solidFill>
                      <a:srgbClr val="F7F7F4"/>
                    </a:solidFill>
                  </a:tcPr>
                </a:tc>
              </a:tr>
            </a:tbl>
          </a:graphicData>
        </a:graphic>
      </p:graphicFrame>
      <p:sp>
        <p:nvSpPr>
          <p:cNvPr id="6" name="">
            <a:extLst xmlns:a="http://schemas.openxmlformats.org/drawingml/2006/main">
              <a:ext uri="{FF2B5EF4-FFF2-40B4-BE49-F238E27FC236}">
                <a16:creationId xmlns:a16="http://schemas.microsoft.com/office/drawing/2014/main" id="{131BF983-AF9E-4E3D-99E7-6A7DC8FD839B}"/>
              </a:ext>
            </a:extLst>
          </p:cNvPr>
          <p:cNvSpPr>
            <a:spLocks xmlns:a="http://schemas.openxmlformats.org/drawingml/2006/main" noGrp="1"/>
          </p:cNvSpPr>
          <p:nvPr/>
        </p:nvSpPr>
        <p:spPr>
          <a:xfrm xmlns:a="http://schemas.openxmlformats.org/drawingml/2006/main">
            <a:off x="781050" y="5553075"/>
            <a:ext cx="10620375" cy="638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a:solidFill>
                  <a:srgbClr val="787771"/>
                </a:solidFill>
                <a:latin typeface="Arial"/>
                <a:ea typeface="Arial"/>
                <a:cs typeface="Arial"/>
              </a:defRPr>
            </a:pPr>
            <a:r>
              <a:rPr sz="1500">
                <a:solidFill>
                  <a:srgbClr val="787771"/>
                </a:solidFill>
                <a:latin typeface="Arial"/>
                <a:ea typeface="Arial"/>
                <a:cs typeface="Arial"/>
              </a:rPr>
              <a:t>Replace bracketed fields with approved figures, owners and dates. Keep the definitions and units consistent.</a:t>
            </a:r>
          </a:p>
        </p:txBody>
      </p:sp>
    </p:spTree>
    <p:extLst>
      <p:ext uri="{BB962C8B-B14F-4D97-AF65-F5344CB8AC3E}">
        <p14:creationId xmlns:p14="http://schemas.microsoft.com/office/powerpoint/2010/main" val="1914948531"/>
      </p:ext>
    </p:extLst>
  </p:cSld>
</p:sld>
</file>

<file path=ppt/slides/slide5.xml><?xml version="1.0" encoding="utf-8"?>
<p:sld xmlns:p="http://schemas.openxmlformats.org/presentationml/2006/main">
  <p:cSld>
    <p:bg>
      <p:bgPr>
        <a:solidFill xmlns:a="http://schemas.openxmlformats.org/drawingml/2006/main">
          <a:srgbClr val="F7F7F4"/>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A99AA55E-1DE7-4A75-BE9E-749F30AAC78F}"/>
              </a:ext>
            </a:extLst>
          </p:cNvPr>
          <p:cNvSpPr>
            <a:spLocks xmlns:a="http://schemas.openxmlformats.org/drawingml/2006/main" noGrp="1"/>
          </p:cNvSpPr>
          <p:nvPr/>
        </p:nvSpPr>
        <p:spPr>
          <a:xfrm xmlns:a="http://schemas.openxmlformats.org/drawingml/2006/main">
            <a:off x="666750" y="428625"/>
            <a:ext cx="1085850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150" b="1">
                <a:solidFill>
                  <a:srgbClr val="26251E"/>
                </a:solidFill>
                <a:latin typeface="Arial"/>
                <a:ea typeface="Arial"/>
                <a:cs typeface="Arial"/>
              </a:defRPr>
            </a:pPr>
            <a:r>
              <a:rPr sz="3150" b="1">
                <a:solidFill>
                  <a:srgbClr val="26251E"/>
                </a:solidFill>
                <a:latin typeface="Arial"/>
                <a:ea typeface="Arial"/>
                <a:cs typeface="Arial"/>
              </a:rPr>
              <a:t>Customer outcomes and follow-up</a:t>
            </a:r>
          </a:p>
        </p:txBody>
      </p:sp>
      <p:sp>
        <p:nvSpPr>
          <p:cNvPr id="2" name="">
            <a:extLst xmlns:a="http://schemas.openxmlformats.org/drawingml/2006/main">
              <a:ext uri="{FF2B5EF4-FFF2-40B4-BE49-F238E27FC236}">
                <a16:creationId xmlns:a16="http://schemas.microsoft.com/office/drawing/2014/main" id="{71D77D98-73AD-4B09-8E22-F558A35BB8F3}"/>
              </a:ext>
            </a:extLst>
          </p:cNvPr>
          <p:cNvSpPr>
            <a:spLocks xmlns:a="http://schemas.openxmlformats.org/drawingml/2006/main" noGrp="1"/>
          </p:cNvSpPr>
          <p:nvPr/>
        </p:nvSpPr>
        <p:spPr>
          <a:xfrm xmlns:a="http://schemas.openxmlformats.org/drawingml/2006/main">
            <a:off x="685800" y="1409700"/>
            <a:ext cx="1082040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a:solidFill>
                  <a:srgbClr val="787771"/>
                </a:solidFill>
                <a:latin typeface="Arial"/>
                <a:ea typeface="Arial"/>
                <a:cs typeface="Arial"/>
              </a:defRPr>
            </a:pPr>
            <a:r>
              <a:rPr sz="1725">
                <a:solidFill>
                  <a:srgbClr val="787771"/>
                </a:solidFill>
                <a:latin typeface="Arial"/>
                <a:ea typeface="Arial"/>
                <a:cs typeface="Arial"/>
              </a:rPr>
              <a:t>[Reporting period, units and context]</a:t>
            </a:r>
          </a:p>
        </p:txBody>
      </p:sp>
      <p:sp>
        <p:nvSpPr>
          <p:cNvPr id="3" name="">
            <a:extLst xmlns:a="http://schemas.openxmlformats.org/drawingml/2006/main">
              <a:ext uri="{FF2B5EF4-FFF2-40B4-BE49-F238E27FC236}">
                <a16:creationId xmlns:a16="http://schemas.microsoft.com/office/drawing/2014/main" id="{AA623F5E-22E3-4B05-A111-0C71C2E0E0CA}"/>
              </a:ext>
            </a:extLst>
          </p:cNvPr>
          <p:cNvSpPr>
            <a:spLocks xmlns:a="http://schemas.openxmlformats.org/drawingml/2006/main" noGrp="1"/>
          </p:cNvSpPr>
          <p:nvPr/>
        </p:nvSpPr>
        <p:spPr>
          <a:xfrm xmlns:a="http://schemas.openxmlformats.org/drawingml/2006/main">
            <a:off x="685800" y="6391275"/>
            <a:ext cx="10334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a:solidFill>
                  <a:srgbClr val="787771"/>
                </a:solidFill>
                <a:latin typeface="Arial"/>
                <a:ea typeface="Arial"/>
                <a:cs typeface="Arial"/>
              </a:defRPr>
            </a:pPr>
            <a:r>
              <a:rPr sz="1125">
                <a:solidFill>
                  <a:srgbClr val="787771"/>
                </a:solidFill>
                <a:latin typeface="Arial"/>
                <a:ea typeface="Arial"/>
                <a:cs typeface="Arial"/>
              </a:rPr>
              <a:t>Deckary editable template · Replace all bracketed fields and chart data</a:t>
            </a:r>
          </a:p>
        </p:txBody>
      </p:sp>
      <p:sp>
        <p:nvSpPr>
          <p:cNvPr id="4" name="">
            <a:extLst xmlns:a="http://schemas.openxmlformats.org/drawingml/2006/main">
              <a:ext uri="{FF2B5EF4-FFF2-40B4-BE49-F238E27FC236}">
                <a16:creationId xmlns:a16="http://schemas.microsoft.com/office/drawing/2014/main" id="{689FB01F-55F3-44EA-A1C2-BAA45F091D3E}"/>
              </a:ext>
            </a:extLst>
          </p:cNvPr>
          <p:cNvSpPr>
            <a:spLocks xmlns:a="http://schemas.openxmlformats.org/drawingml/2006/main" noGrp="1"/>
          </p:cNvSpPr>
          <p:nvPr/>
        </p:nvSpPr>
        <p:spPr>
          <a:xfrm xmlns:a="http://schemas.openxmlformats.org/drawingml/2006/main">
            <a:off x="11163300" y="6381750"/>
            <a:ext cx="381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a:solidFill>
                  <a:srgbClr val="787771"/>
                </a:solidFill>
                <a:latin typeface="Arial"/>
                <a:ea typeface="Arial"/>
                <a:cs typeface="Arial"/>
              </a:defRPr>
            </a:pPr>
            <a:r>
              <a:rPr sz="1125">
                <a:solidFill>
                  <a:srgbClr val="787771"/>
                </a:solidFill>
                <a:latin typeface="Arial"/>
                <a:ea typeface="Arial"/>
                <a:cs typeface="Arial"/>
              </a:rPr>
              <a:t>5</a:t>
            </a:r>
          </a:p>
        </p:txBody>
      </p:sp>
      <p:graphicFrame>
        <p:nvGraphicFramePr>
          <p:cNvPr id="11" name=""/>
          <p:cNvGraphicFramePr/>
          <p:nvPr/>
        </p:nvGraphicFramePr>
        <p:xfrm>
          <a:off xmlns:a="http://schemas.openxmlformats.org/drawingml/2006/main" x="762000" y="2076450"/>
          <a:ext xmlns:a="http://schemas.openxmlformats.org/drawingml/2006/main" cx="10668000" cy="3295650"/>
        </p:xfrm>
        <a:graphic xmlns:a="http://schemas.openxmlformats.org/drawingml/2006/main">
          <a:graphicData uri="http://schemas.openxmlformats.org/drawingml/2006/table">
            <a:tbl>
              <a:tblPr firstRow="0" bandRow="0"/>
              <a:tblGrid>
                <a:gridCol w="2952750"/>
                <a:gridCol w="3238500"/>
                <a:gridCol w="4476750"/>
              </a:tblGrid>
              <a:tr h="476250">
                <a:tc>
                  <a:txBody>
                    <a:bodyPr/>
                    <a:lstStyle/>
                    <a:p>
                      <a:r>
                        <a:rPr sz="1725" b="1">
                          <a:solidFill>
                            <a:srgbClr val="FFFFFF"/>
                          </a:solidFill>
                          <a:latin typeface="Arial"/>
                          <a:ea typeface="Arial"/>
                          <a:cs typeface="Arial"/>
                        </a:rPr>
                        <a:t>Signal</a:t>
                      </a:r>
                    </a:p>
                  </a:txBody>
                  <a:tcPr marL="133350" marR="133350" marT="76200" marB="76200" anchor="ctr">
                    <a:solidFill>
                      <a:srgbClr val="26251E"/>
                    </a:solidFill>
                  </a:tcPr>
                </a:tc>
                <a:tc>
                  <a:txBody>
                    <a:bodyPr/>
                    <a:lstStyle/>
                    <a:p>
                      <a:r>
                        <a:rPr sz="1725" b="1">
                          <a:solidFill>
                            <a:srgbClr val="FFFFFF"/>
                          </a:solidFill>
                          <a:latin typeface="Arial"/>
                          <a:ea typeface="Arial"/>
                          <a:cs typeface="Arial"/>
                        </a:rPr>
                        <a:t>Evidence</a:t>
                      </a:r>
                    </a:p>
                  </a:txBody>
                  <a:tcPr marL="133350" marR="133350" marT="76200" marB="76200" anchor="ctr">
                    <a:solidFill>
                      <a:srgbClr val="26251E"/>
                    </a:solidFill>
                  </a:tcPr>
                </a:tc>
                <a:tc>
                  <a:txBody>
                    <a:bodyPr/>
                    <a:lstStyle/>
                    <a:p>
                      <a:r>
                        <a:rPr sz="1725" b="1">
                          <a:solidFill>
                            <a:srgbClr val="FFFFFF"/>
                          </a:solidFill>
                          <a:latin typeface="Arial"/>
                          <a:ea typeface="Arial"/>
                          <a:cs typeface="Arial"/>
                        </a:rPr>
                        <a:t>Action and owner</a:t>
                      </a:r>
                    </a:p>
                  </a:txBody>
                  <a:tcPr marL="133350" marR="133350" marT="76200" marB="76200" anchor="ctr">
                    <a:solidFill>
                      <a:srgbClr val="26251E"/>
                    </a:solidFill>
                  </a:tcPr>
                </a:tc>
              </a:tr>
              <a:tr h="939800">
                <a:tc>
                  <a:txBody>
                    <a:bodyPr/>
                    <a:lstStyle/>
                    <a:p>
                      <a:r>
                        <a:rPr sz="1725">
                          <a:solidFill>
                            <a:srgbClr val="26251E"/>
                          </a:solidFill>
                          <a:latin typeface="Arial"/>
                          <a:ea typeface="Arial"/>
                          <a:cs typeface="Arial"/>
                        </a:rPr>
                        <a:t>[Customer signal]</a:t>
                      </a:r>
                    </a:p>
                  </a:txBody>
                  <a:tcPr marL="133350" marR="133350" marT="76200" marB="76200" anchor="ctr">
                    <a:solidFill>
                      <a:srgbClr val="F7F7F4"/>
                    </a:solidFill>
                  </a:tcPr>
                </a:tc>
                <a:tc>
                  <a:txBody>
                    <a:bodyPr/>
                    <a:lstStyle/>
                    <a:p>
                      <a:r>
                        <a:rPr sz="1725">
                          <a:solidFill>
                            <a:srgbClr val="26251E"/>
                          </a:solidFill>
                          <a:latin typeface="Arial"/>
                          <a:ea typeface="Arial"/>
                          <a:cs typeface="Arial"/>
                        </a:rPr>
                        <a:t>[evidence]</a:t>
                      </a:r>
                    </a:p>
                  </a:txBody>
                  <a:tcPr marL="133350" marR="133350" marT="76200" marB="76200" anchor="ctr">
                    <a:solidFill>
                      <a:srgbClr val="F7F7F4"/>
                    </a:solidFill>
                  </a:tcPr>
                </a:tc>
                <a:tc>
                  <a:txBody>
                    <a:bodyPr/>
                    <a:lstStyle/>
                    <a:p>
                      <a:r>
                        <a:rPr sz="1725">
                          <a:solidFill>
                            <a:srgbClr val="26251E"/>
                          </a:solidFill>
                          <a:latin typeface="Arial"/>
                          <a:ea typeface="Arial"/>
                          <a:cs typeface="Arial"/>
                        </a:rPr>
                        <a:t>[action and owner]</a:t>
                      </a:r>
                    </a:p>
                  </a:txBody>
                  <a:tcPr marL="133350" marR="133350" marT="76200" marB="76200" anchor="ctr">
                    <a:solidFill>
                      <a:srgbClr val="F7F7F4"/>
                    </a:solidFill>
                  </a:tcPr>
                </a:tc>
              </a:tr>
              <a:tr h="939800">
                <a:tc>
                  <a:txBody>
                    <a:bodyPr/>
                    <a:lstStyle/>
                    <a:p>
                      <a:r>
                        <a:rPr sz="1725">
                          <a:solidFill>
                            <a:srgbClr val="26251E"/>
                          </a:solidFill>
                          <a:latin typeface="Arial"/>
                          <a:ea typeface="Arial"/>
                          <a:cs typeface="Arial"/>
                        </a:rPr>
                        <a:t>[Customer signal]</a:t>
                      </a:r>
                    </a:p>
                  </a:txBody>
                  <a:tcPr marL="133350" marR="133350" marT="76200" marB="76200" anchor="ctr">
                    <a:solidFill>
                      <a:srgbClr val="F7F7F4"/>
                    </a:solidFill>
                  </a:tcPr>
                </a:tc>
                <a:tc>
                  <a:txBody>
                    <a:bodyPr/>
                    <a:lstStyle/>
                    <a:p>
                      <a:r>
                        <a:rPr sz="1725">
                          <a:solidFill>
                            <a:srgbClr val="26251E"/>
                          </a:solidFill>
                          <a:latin typeface="Arial"/>
                          <a:ea typeface="Arial"/>
                          <a:cs typeface="Arial"/>
                        </a:rPr>
                        <a:t>[evidence]</a:t>
                      </a:r>
                    </a:p>
                  </a:txBody>
                  <a:tcPr marL="133350" marR="133350" marT="76200" marB="76200" anchor="ctr">
                    <a:solidFill>
                      <a:srgbClr val="F7F7F4"/>
                    </a:solidFill>
                  </a:tcPr>
                </a:tc>
                <a:tc>
                  <a:txBody>
                    <a:bodyPr/>
                    <a:lstStyle/>
                    <a:p>
                      <a:r>
                        <a:rPr sz="1725">
                          <a:solidFill>
                            <a:srgbClr val="26251E"/>
                          </a:solidFill>
                          <a:latin typeface="Arial"/>
                          <a:ea typeface="Arial"/>
                          <a:cs typeface="Arial"/>
                        </a:rPr>
                        <a:t>[action and owner]</a:t>
                      </a:r>
                    </a:p>
                  </a:txBody>
                  <a:tcPr marL="133350" marR="133350" marT="76200" marB="76200" anchor="ctr">
                    <a:solidFill>
                      <a:srgbClr val="F7F7F4"/>
                    </a:solidFill>
                  </a:tcPr>
                </a:tc>
              </a:tr>
              <a:tr h="939800">
                <a:tc>
                  <a:txBody>
                    <a:bodyPr/>
                    <a:lstStyle/>
                    <a:p>
                      <a:r>
                        <a:rPr sz="1725">
                          <a:solidFill>
                            <a:srgbClr val="26251E"/>
                          </a:solidFill>
                          <a:latin typeface="Arial"/>
                          <a:ea typeface="Arial"/>
                          <a:cs typeface="Arial"/>
                        </a:rPr>
                        <a:t>[Opportunity]</a:t>
                      </a:r>
                    </a:p>
                  </a:txBody>
                  <a:tcPr marL="133350" marR="133350" marT="76200" marB="76200" anchor="ctr">
                    <a:solidFill>
                      <a:srgbClr val="F7F7F4"/>
                    </a:solidFill>
                  </a:tcPr>
                </a:tc>
                <a:tc>
                  <a:txBody>
                    <a:bodyPr/>
                    <a:lstStyle/>
                    <a:p>
                      <a:r>
                        <a:rPr sz="1725">
                          <a:solidFill>
                            <a:srgbClr val="26251E"/>
                          </a:solidFill>
                          <a:latin typeface="Arial"/>
                          <a:ea typeface="Arial"/>
                          <a:cs typeface="Arial"/>
                        </a:rPr>
                        <a:t>[evidence]</a:t>
                      </a:r>
                    </a:p>
                  </a:txBody>
                  <a:tcPr marL="133350" marR="133350" marT="76200" marB="76200" anchor="ctr">
                    <a:solidFill>
                      <a:srgbClr val="F7F7F4"/>
                    </a:solidFill>
                  </a:tcPr>
                </a:tc>
                <a:tc>
                  <a:txBody>
                    <a:bodyPr/>
                    <a:lstStyle/>
                    <a:p>
                      <a:r>
                        <a:rPr sz="1725">
                          <a:solidFill>
                            <a:srgbClr val="26251E"/>
                          </a:solidFill>
                          <a:latin typeface="Arial"/>
                          <a:ea typeface="Arial"/>
                          <a:cs typeface="Arial"/>
                        </a:rPr>
                        <a:t>[action and owner]</a:t>
                      </a:r>
                    </a:p>
                  </a:txBody>
                  <a:tcPr marL="133350" marR="133350" marT="76200" marB="76200" anchor="ctr">
                    <a:solidFill>
                      <a:srgbClr val="F7F7F4"/>
                    </a:solidFill>
                  </a:tcPr>
                </a:tc>
              </a:tr>
            </a:tbl>
          </a:graphicData>
        </a:graphic>
      </p:graphicFrame>
      <p:sp>
        <p:nvSpPr>
          <p:cNvPr id="6" name="">
            <a:extLst xmlns:a="http://schemas.openxmlformats.org/drawingml/2006/main">
              <a:ext uri="{FF2B5EF4-FFF2-40B4-BE49-F238E27FC236}">
                <a16:creationId xmlns:a16="http://schemas.microsoft.com/office/drawing/2014/main" id="{3EE24F76-54F3-407B-B585-9619DBDAFC97}"/>
              </a:ext>
            </a:extLst>
          </p:cNvPr>
          <p:cNvSpPr>
            <a:spLocks xmlns:a="http://schemas.openxmlformats.org/drawingml/2006/main" noGrp="1"/>
          </p:cNvSpPr>
          <p:nvPr/>
        </p:nvSpPr>
        <p:spPr>
          <a:xfrm xmlns:a="http://schemas.openxmlformats.org/drawingml/2006/main">
            <a:off x="781050" y="5553075"/>
            <a:ext cx="10620375" cy="638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a:solidFill>
                  <a:srgbClr val="787771"/>
                </a:solidFill>
                <a:latin typeface="Arial"/>
                <a:ea typeface="Arial"/>
                <a:cs typeface="Arial"/>
              </a:defRPr>
            </a:pPr>
            <a:r>
              <a:rPr sz="1500">
                <a:solidFill>
                  <a:srgbClr val="787771"/>
                </a:solidFill>
                <a:latin typeface="Arial"/>
                <a:ea typeface="Arial"/>
                <a:cs typeface="Arial"/>
              </a:rPr>
              <a:t>Replace bracketed fields with approved figures, owners and dates. Keep the definitions and units consistent.</a:t>
            </a:r>
          </a:p>
        </p:txBody>
      </p:sp>
    </p:spTree>
    <p:extLst>
      <p:ext uri="{BB962C8B-B14F-4D97-AF65-F5344CB8AC3E}">
        <p14:creationId xmlns:p14="http://schemas.microsoft.com/office/powerpoint/2010/main" val="1330159259"/>
      </p:ext>
    </p:extLst>
  </p:cSld>
</p:sld>
</file>

<file path=ppt/slides/slide6.xml><?xml version="1.0" encoding="utf-8"?>
<p:sld xmlns:p="http://schemas.openxmlformats.org/presentationml/2006/main">
  <p:cSld>
    <p:bg>
      <p:bgPr>
        <a:solidFill xmlns:a="http://schemas.openxmlformats.org/drawingml/2006/main">
          <a:srgbClr val="F7F7F4"/>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E9D2DE2C-1975-4545-A8F3-C7D0FB30C697}"/>
              </a:ext>
            </a:extLst>
          </p:cNvPr>
          <p:cNvSpPr>
            <a:spLocks xmlns:a="http://schemas.openxmlformats.org/drawingml/2006/main" noGrp="1"/>
          </p:cNvSpPr>
          <p:nvPr/>
        </p:nvSpPr>
        <p:spPr>
          <a:xfrm xmlns:a="http://schemas.openxmlformats.org/drawingml/2006/main">
            <a:off x="666750" y="428625"/>
            <a:ext cx="1085850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150" b="1">
                <a:solidFill>
                  <a:srgbClr val="26251E"/>
                </a:solidFill>
                <a:latin typeface="Arial"/>
                <a:ea typeface="Arial"/>
                <a:cs typeface="Arial"/>
              </a:defRPr>
            </a:pPr>
            <a:r>
              <a:rPr sz="3150" b="1">
                <a:solidFill>
                  <a:srgbClr val="26251E"/>
                </a:solidFill>
                <a:latin typeface="Arial"/>
                <a:ea typeface="Arial"/>
                <a:cs typeface="Arial"/>
              </a:rPr>
              <a:t>Quarterly risks and mitigations</a:t>
            </a:r>
          </a:p>
        </p:txBody>
      </p:sp>
      <p:sp>
        <p:nvSpPr>
          <p:cNvPr id="2" name="">
            <a:extLst xmlns:a="http://schemas.openxmlformats.org/drawingml/2006/main">
              <a:ext uri="{FF2B5EF4-FFF2-40B4-BE49-F238E27FC236}">
                <a16:creationId xmlns:a16="http://schemas.microsoft.com/office/drawing/2014/main" id="{93862681-40BB-4E27-83FC-0AA6BAAF8CB8}"/>
              </a:ext>
            </a:extLst>
          </p:cNvPr>
          <p:cNvSpPr>
            <a:spLocks xmlns:a="http://schemas.openxmlformats.org/drawingml/2006/main" noGrp="1"/>
          </p:cNvSpPr>
          <p:nvPr/>
        </p:nvSpPr>
        <p:spPr>
          <a:xfrm xmlns:a="http://schemas.openxmlformats.org/drawingml/2006/main">
            <a:off x="685800" y="1409700"/>
            <a:ext cx="1082040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a:solidFill>
                  <a:srgbClr val="787771"/>
                </a:solidFill>
                <a:latin typeface="Arial"/>
                <a:ea typeface="Arial"/>
                <a:cs typeface="Arial"/>
              </a:defRPr>
            </a:pPr>
            <a:r>
              <a:rPr sz="1725">
                <a:solidFill>
                  <a:srgbClr val="787771"/>
                </a:solidFill>
                <a:latin typeface="Arial"/>
                <a:ea typeface="Arial"/>
                <a:cs typeface="Arial"/>
              </a:rPr>
              <a:t>[Reporting period, units and context]</a:t>
            </a:r>
          </a:p>
        </p:txBody>
      </p:sp>
      <p:sp>
        <p:nvSpPr>
          <p:cNvPr id="3" name="">
            <a:extLst xmlns:a="http://schemas.openxmlformats.org/drawingml/2006/main">
              <a:ext uri="{FF2B5EF4-FFF2-40B4-BE49-F238E27FC236}">
                <a16:creationId xmlns:a16="http://schemas.microsoft.com/office/drawing/2014/main" id="{8DF8A0F5-F8F0-4573-A975-C32E78A289A3}"/>
              </a:ext>
            </a:extLst>
          </p:cNvPr>
          <p:cNvSpPr>
            <a:spLocks xmlns:a="http://schemas.openxmlformats.org/drawingml/2006/main" noGrp="1"/>
          </p:cNvSpPr>
          <p:nvPr/>
        </p:nvSpPr>
        <p:spPr>
          <a:xfrm xmlns:a="http://schemas.openxmlformats.org/drawingml/2006/main">
            <a:off x="685800" y="6391275"/>
            <a:ext cx="10334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a:solidFill>
                  <a:srgbClr val="787771"/>
                </a:solidFill>
                <a:latin typeface="Arial"/>
                <a:ea typeface="Arial"/>
                <a:cs typeface="Arial"/>
              </a:defRPr>
            </a:pPr>
            <a:r>
              <a:rPr sz="1125">
                <a:solidFill>
                  <a:srgbClr val="787771"/>
                </a:solidFill>
                <a:latin typeface="Arial"/>
                <a:ea typeface="Arial"/>
                <a:cs typeface="Arial"/>
              </a:rPr>
              <a:t>Deckary editable template · Replace all bracketed fields and chart data</a:t>
            </a:r>
          </a:p>
        </p:txBody>
      </p:sp>
      <p:sp>
        <p:nvSpPr>
          <p:cNvPr id="4" name="">
            <a:extLst xmlns:a="http://schemas.openxmlformats.org/drawingml/2006/main">
              <a:ext uri="{FF2B5EF4-FFF2-40B4-BE49-F238E27FC236}">
                <a16:creationId xmlns:a16="http://schemas.microsoft.com/office/drawing/2014/main" id="{503B74F8-2487-4AFB-8BA8-1C539A280DCC}"/>
              </a:ext>
            </a:extLst>
          </p:cNvPr>
          <p:cNvSpPr>
            <a:spLocks xmlns:a="http://schemas.openxmlformats.org/drawingml/2006/main" noGrp="1"/>
          </p:cNvSpPr>
          <p:nvPr/>
        </p:nvSpPr>
        <p:spPr>
          <a:xfrm xmlns:a="http://schemas.openxmlformats.org/drawingml/2006/main">
            <a:off x="11163300" y="6381750"/>
            <a:ext cx="381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a:solidFill>
                  <a:srgbClr val="787771"/>
                </a:solidFill>
                <a:latin typeface="Arial"/>
                <a:ea typeface="Arial"/>
                <a:cs typeface="Arial"/>
              </a:defRPr>
            </a:pPr>
            <a:r>
              <a:rPr sz="1125">
                <a:solidFill>
                  <a:srgbClr val="787771"/>
                </a:solidFill>
                <a:latin typeface="Arial"/>
                <a:ea typeface="Arial"/>
                <a:cs typeface="Arial"/>
              </a:rPr>
              <a:t>6</a:t>
            </a:r>
          </a:p>
        </p:txBody>
      </p:sp>
      <p:graphicFrame>
        <p:nvGraphicFramePr>
          <p:cNvPr id="11" name=""/>
          <p:cNvGraphicFramePr/>
          <p:nvPr/>
        </p:nvGraphicFramePr>
        <p:xfrm>
          <a:off xmlns:a="http://schemas.openxmlformats.org/drawingml/2006/main" x="762000" y="2076450"/>
          <a:ext xmlns:a="http://schemas.openxmlformats.org/drawingml/2006/main" cx="10668000" cy="3295650"/>
        </p:xfrm>
        <a:graphic xmlns:a="http://schemas.openxmlformats.org/drawingml/2006/main">
          <a:graphicData uri="http://schemas.openxmlformats.org/drawingml/2006/table">
            <a:tbl>
              <a:tblPr firstRow="0" bandRow="0"/>
              <a:tblGrid>
                <a:gridCol w="2952750"/>
                <a:gridCol w="3714750"/>
                <a:gridCol w="4000500"/>
              </a:tblGrid>
              <a:tr h="476250">
                <a:tc>
                  <a:txBody>
                    <a:bodyPr/>
                    <a:lstStyle/>
                    <a:p>
                      <a:r>
                        <a:rPr sz="1725" b="1">
                          <a:solidFill>
                            <a:srgbClr val="FFFFFF"/>
                          </a:solidFill>
                          <a:latin typeface="Arial"/>
                          <a:ea typeface="Arial"/>
                          <a:cs typeface="Arial"/>
                        </a:rPr>
                        <a:t>Risk</a:t>
                      </a:r>
                    </a:p>
                  </a:txBody>
                  <a:tcPr marL="133350" marR="133350" marT="76200" marB="76200" anchor="ctr">
                    <a:solidFill>
                      <a:srgbClr val="26251E"/>
                    </a:solidFill>
                  </a:tcPr>
                </a:tc>
                <a:tc>
                  <a:txBody>
                    <a:bodyPr/>
                    <a:lstStyle/>
                    <a:p>
                      <a:r>
                        <a:rPr sz="1725" b="1">
                          <a:solidFill>
                            <a:srgbClr val="FFFFFF"/>
                          </a:solidFill>
                          <a:latin typeface="Arial"/>
                          <a:ea typeface="Arial"/>
                          <a:cs typeface="Arial"/>
                        </a:rPr>
                        <a:t>Trigger / impact</a:t>
                      </a:r>
                    </a:p>
                  </a:txBody>
                  <a:tcPr marL="133350" marR="133350" marT="76200" marB="76200" anchor="ctr">
                    <a:solidFill>
                      <a:srgbClr val="26251E"/>
                    </a:solidFill>
                  </a:tcPr>
                </a:tc>
                <a:tc>
                  <a:txBody>
                    <a:bodyPr/>
                    <a:lstStyle/>
                    <a:p>
                      <a:r>
                        <a:rPr sz="1725" b="1">
                          <a:solidFill>
                            <a:srgbClr val="FFFFFF"/>
                          </a:solidFill>
                          <a:latin typeface="Arial"/>
                          <a:ea typeface="Arial"/>
                          <a:cs typeface="Arial"/>
                        </a:rPr>
                        <a:t>Mitigation and owner</a:t>
                      </a:r>
                    </a:p>
                  </a:txBody>
                  <a:tcPr marL="133350" marR="133350" marT="76200" marB="76200" anchor="ctr">
                    <a:solidFill>
                      <a:srgbClr val="26251E"/>
                    </a:solidFill>
                  </a:tcPr>
                </a:tc>
              </a:tr>
              <a:tr h="939800">
                <a:tc>
                  <a:txBody>
                    <a:bodyPr/>
                    <a:lstStyle/>
                    <a:p>
                      <a:r>
                        <a:rPr sz="1725">
                          <a:solidFill>
                            <a:srgbClr val="26251E"/>
                          </a:solidFill>
                          <a:latin typeface="Arial"/>
                          <a:ea typeface="Arial"/>
                          <a:cs typeface="Arial"/>
                        </a:rPr>
                        <a:t>[Risk 1]</a:t>
                      </a:r>
                    </a:p>
                  </a:txBody>
                  <a:tcPr marL="133350" marR="133350" marT="76200" marB="76200" anchor="ctr">
                    <a:solidFill>
                      <a:srgbClr val="F7F7F4"/>
                    </a:solidFill>
                  </a:tcPr>
                </a:tc>
                <a:tc>
                  <a:txBody>
                    <a:bodyPr/>
                    <a:lstStyle/>
                    <a:p>
                      <a:r>
                        <a:rPr sz="1725">
                          <a:solidFill>
                            <a:srgbClr val="26251E"/>
                          </a:solidFill>
                          <a:latin typeface="Arial"/>
                          <a:ea typeface="Arial"/>
                          <a:cs typeface="Arial"/>
                        </a:rPr>
                        <a:t>[trigger / impact]</a:t>
                      </a:r>
                    </a:p>
                  </a:txBody>
                  <a:tcPr marL="133350" marR="133350" marT="76200" marB="76200" anchor="ctr">
                    <a:solidFill>
                      <a:srgbClr val="F7F7F4"/>
                    </a:solidFill>
                  </a:tcPr>
                </a:tc>
                <a:tc>
                  <a:txBody>
                    <a:bodyPr/>
                    <a:lstStyle/>
                    <a:p>
                      <a:r>
                        <a:rPr sz="1725">
                          <a:solidFill>
                            <a:srgbClr val="26251E"/>
                          </a:solidFill>
                          <a:latin typeface="Arial"/>
                          <a:ea typeface="Arial"/>
                          <a:cs typeface="Arial"/>
                        </a:rPr>
                        <a:t>[mitigation and owner]</a:t>
                      </a:r>
                    </a:p>
                  </a:txBody>
                  <a:tcPr marL="133350" marR="133350" marT="76200" marB="76200" anchor="ctr">
                    <a:solidFill>
                      <a:srgbClr val="F7F7F4"/>
                    </a:solidFill>
                  </a:tcPr>
                </a:tc>
              </a:tr>
              <a:tr h="939800">
                <a:tc>
                  <a:txBody>
                    <a:bodyPr/>
                    <a:lstStyle/>
                    <a:p>
                      <a:r>
                        <a:rPr sz="1725">
                          <a:solidFill>
                            <a:srgbClr val="26251E"/>
                          </a:solidFill>
                          <a:latin typeface="Arial"/>
                          <a:ea typeface="Arial"/>
                          <a:cs typeface="Arial"/>
                        </a:rPr>
                        <a:t>[Risk 2]</a:t>
                      </a:r>
                    </a:p>
                  </a:txBody>
                  <a:tcPr marL="133350" marR="133350" marT="76200" marB="76200" anchor="ctr">
                    <a:solidFill>
                      <a:srgbClr val="F7F7F4"/>
                    </a:solidFill>
                  </a:tcPr>
                </a:tc>
                <a:tc>
                  <a:txBody>
                    <a:bodyPr/>
                    <a:lstStyle/>
                    <a:p>
                      <a:r>
                        <a:rPr sz="1725">
                          <a:solidFill>
                            <a:srgbClr val="26251E"/>
                          </a:solidFill>
                          <a:latin typeface="Arial"/>
                          <a:ea typeface="Arial"/>
                          <a:cs typeface="Arial"/>
                        </a:rPr>
                        <a:t>[trigger / impact]</a:t>
                      </a:r>
                    </a:p>
                  </a:txBody>
                  <a:tcPr marL="133350" marR="133350" marT="76200" marB="76200" anchor="ctr">
                    <a:solidFill>
                      <a:srgbClr val="F7F7F4"/>
                    </a:solidFill>
                  </a:tcPr>
                </a:tc>
                <a:tc>
                  <a:txBody>
                    <a:bodyPr/>
                    <a:lstStyle/>
                    <a:p>
                      <a:r>
                        <a:rPr sz="1725">
                          <a:solidFill>
                            <a:srgbClr val="26251E"/>
                          </a:solidFill>
                          <a:latin typeface="Arial"/>
                          <a:ea typeface="Arial"/>
                          <a:cs typeface="Arial"/>
                        </a:rPr>
                        <a:t>[mitigation and owner]</a:t>
                      </a:r>
                    </a:p>
                  </a:txBody>
                  <a:tcPr marL="133350" marR="133350" marT="76200" marB="76200" anchor="ctr">
                    <a:solidFill>
                      <a:srgbClr val="F7F7F4"/>
                    </a:solidFill>
                  </a:tcPr>
                </a:tc>
              </a:tr>
              <a:tr h="939800">
                <a:tc>
                  <a:txBody>
                    <a:bodyPr/>
                    <a:lstStyle/>
                    <a:p>
                      <a:r>
                        <a:rPr sz="1725">
                          <a:solidFill>
                            <a:srgbClr val="26251E"/>
                          </a:solidFill>
                          <a:latin typeface="Arial"/>
                          <a:ea typeface="Arial"/>
                          <a:cs typeface="Arial"/>
                        </a:rPr>
                        <a:t>[Risk 3]</a:t>
                      </a:r>
                    </a:p>
                  </a:txBody>
                  <a:tcPr marL="133350" marR="133350" marT="76200" marB="76200" anchor="ctr">
                    <a:solidFill>
                      <a:srgbClr val="F7F7F4"/>
                    </a:solidFill>
                  </a:tcPr>
                </a:tc>
                <a:tc>
                  <a:txBody>
                    <a:bodyPr/>
                    <a:lstStyle/>
                    <a:p>
                      <a:r>
                        <a:rPr sz="1725">
                          <a:solidFill>
                            <a:srgbClr val="26251E"/>
                          </a:solidFill>
                          <a:latin typeface="Arial"/>
                          <a:ea typeface="Arial"/>
                          <a:cs typeface="Arial"/>
                        </a:rPr>
                        <a:t>[trigger / impact]</a:t>
                      </a:r>
                    </a:p>
                  </a:txBody>
                  <a:tcPr marL="133350" marR="133350" marT="76200" marB="76200" anchor="ctr">
                    <a:solidFill>
                      <a:srgbClr val="F7F7F4"/>
                    </a:solidFill>
                  </a:tcPr>
                </a:tc>
                <a:tc>
                  <a:txBody>
                    <a:bodyPr/>
                    <a:lstStyle/>
                    <a:p>
                      <a:r>
                        <a:rPr sz="1725">
                          <a:solidFill>
                            <a:srgbClr val="26251E"/>
                          </a:solidFill>
                          <a:latin typeface="Arial"/>
                          <a:ea typeface="Arial"/>
                          <a:cs typeface="Arial"/>
                        </a:rPr>
                        <a:t>[mitigation and owner]</a:t>
                      </a:r>
                    </a:p>
                  </a:txBody>
                  <a:tcPr marL="133350" marR="133350" marT="76200" marB="76200" anchor="ctr">
                    <a:solidFill>
                      <a:srgbClr val="F7F7F4"/>
                    </a:solidFill>
                  </a:tcPr>
                </a:tc>
              </a:tr>
            </a:tbl>
          </a:graphicData>
        </a:graphic>
      </p:graphicFrame>
      <p:sp>
        <p:nvSpPr>
          <p:cNvPr id="6" name="">
            <a:extLst xmlns:a="http://schemas.openxmlformats.org/drawingml/2006/main">
              <a:ext uri="{FF2B5EF4-FFF2-40B4-BE49-F238E27FC236}">
                <a16:creationId xmlns:a16="http://schemas.microsoft.com/office/drawing/2014/main" id="{163430ED-6CDC-4542-BA0D-57D808304358}"/>
              </a:ext>
            </a:extLst>
          </p:cNvPr>
          <p:cNvSpPr>
            <a:spLocks xmlns:a="http://schemas.openxmlformats.org/drawingml/2006/main" noGrp="1"/>
          </p:cNvSpPr>
          <p:nvPr/>
        </p:nvSpPr>
        <p:spPr>
          <a:xfrm xmlns:a="http://schemas.openxmlformats.org/drawingml/2006/main">
            <a:off x="781050" y="5553075"/>
            <a:ext cx="10620375" cy="638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a:solidFill>
                  <a:srgbClr val="787771"/>
                </a:solidFill>
                <a:latin typeface="Arial"/>
                <a:ea typeface="Arial"/>
                <a:cs typeface="Arial"/>
              </a:defRPr>
            </a:pPr>
            <a:r>
              <a:rPr sz="1500">
                <a:solidFill>
                  <a:srgbClr val="787771"/>
                </a:solidFill>
                <a:latin typeface="Arial"/>
                <a:ea typeface="Arial"/>
                <a:cs typeface="Arial"/>
              </a:rPr>
              <a:t>Replace bracketed fields with approved figures, owners and dates. Keep the definitions and units consistent.</a:t>
            </a:r>
          </a:p>
        </p:txBody>
      </p:sp>
    </p:spTree>
    <p:extLst>
      <p:ext uri="{BB962C8B-B14F-4D97-AF65-F5344CB8AC3E}">
        <p14:creationId xmlns:p14="http://schemas.microsoft.com/office/powerpoint/2010/main" val="403103562"/>
      </p:ext>
    </p:extLst>
  </p:cSld>
</p:sld>
</file>

<file path=ppt/slides/slide7.xml><?xml version="1.0" encoding="utf-8"?>
<p:sld xmlns:p="http://schemas.openxmlformats.org/presentationml/2006/main">
  <p:cSld>
    <p:bg>
      <p:bgPr>
        <a:solidFill xmlns:a="http://schemas.openxmlformats.org/drawingml/2006/main">
          <a:srgbClr val="F7F7F4"/>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651D85B0-864A-491D-A75C-1F41A73183EC}"/>
              </a:ext>
            </a:extLst>
          </p:cNvPr>
          <p:cNvSpPr>
            <a:spLocks xmlns:a="http://schemas.openxmlformats.org/drawingml/2006/main" noGrp="1"/>
          </p:cNvSpPr>
          <p:nvPr/>
        </p:nvSpPr>
        <p:spPr>
          <a:xfrm xmlns:a="http://schemas.openxmlformats.org/drawingml/2006/main">
            <a:off x="666750" y="428625"/>
            <a:ext cx="1085850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150" b="1">
                <a:solidFill>
                  <a:srgbClr val="26251E"/>
                </a:solidFill>
                <a:latin typeface="Arial"/>
                <a:ea typeface="Arial"/>
                <a:cs typeface="Arial"/>
              </a:defRPr>
            </a:pPr>
            <a:r>
              <a:rPr sz="3150" b="1">
                <a:solidFill>
                  <a:srgbClr val="26251E"/>
                </a:solidFill>
                <a:latin typeface="Arial"/>
                <a:ea typeface="Arial"/>
                <a:cs typeface="Arial"/>
              </a:rPr>
              <a:t>Next-quarter priorities and decisions</a:t>
            </a:r>
          </a:p>
        </p:txBody>
      </p:sp>
      <p:sp>
        <p:nvSpPr>
          <p:cNvPr id="2" name="">
            <a:extLst xmlns:a="http://schemas.openxmlformats.org/drawingml/2006/main">
              <a:ext uri="{FF2B5EF4-FFF2-40B4-BE49-F238E27FC236}">
                <a16:creationId xmlns:a16="http://schemas.microsoft.com/office/drawing/2014/main" id="{6AA4C7D1-F824-4EB1-9376-EE7D084447D8}"/>
              </a:ext>
            </a:extLst>
          </p:cNvPr>
          <p:cNvSpPr>
            <a:spLocks xmlns:a="http://schemas.openxmlformats.org/drawingml/2006/main" noGrp="1"/>
          </p:cNvSpPr>
          <p:nvPr/>
        </p:nvSpPr>
        <p:spPr>
          <a:xfrm xmlns:a="http://schemas.openxmlformats.org/drawingml/2006/main">
            <a:off x="685800" y="1409700"/>
            <a:ext cx="1082040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a:solidFill>
                  <a:srgbClr val="787771"/>
                </a:solidFill>
                <a:latin typeface="Arial"/>
                <a:ea typeface="Arial"/>
                <a:cs typeface="Arial"/>
              </a:defRPr>
            </a:pPr>
            <a:r>
              <a:rPr sz="1725">
                <a:solidFill>
                  <a:srgbClr val="787771"/>
                </a:solidFill>
                <a:latin typeface="Arial"/>
                <a:ea typeface="Arial"/>
                <a:cs typeface="Arial"/>
              </a:rPr>
              <a:t>[Reporting period, units and context]</a:t>
            </a:r>
          </a:p>
        </p:txBody>
      </p:sp>
      <p:sp>
        <p:nvSpPr>
          <p:cNvPr id="3" name="">
            <a:extLst xmlns:a="http://schemas.openxmlformats.org/drawingml/2006/main">
              <a:ext uri="{FF2B5EF4-FFF2-40B4-BE49-F238E27FC236}">
                <a16:creationId xmlns:a16="http://schemas.microsoft.com/office/drawing/2014/main" id="{084A7165-4241-46BC-AFB8-18C199BB03BC}"/>
              </a:ext>
            </a:extLst>
          </p:cNvPr>
          <p:cNvSpPr>
            <a:spLocks xmlns:a="http://schemas.openxmlformats.org/drawingml/2006/main" noGrp="1"/>
          </p:cNvSpPr>
          <p:nvPr/>
        </p:nvSpPr>
        <p:spPr>
          <a:xfrm xmlns:a="http://schemas.openxmlformats.org/drawingml/2006/main">
            <a:off x="685800" y="6391275"/>
            <a:ext cx="10334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a:solidFill>
                  <a:srgbClr val="787771"/>
                </a:solidFill>
                <a:latin typeface="Arial"/>
                <a:ea typeface="Arial"/>
                <a:cs typeface="Arial"/>
              </a:defRPr>
            </a:pPr>
            <a:r>
              <a:rPr sz="1125">
                <a:solidFill>
                  <a:srgbClr val="787771"/>
                </a:solidFill>
                <a:latin typeface="Arial"/>
                <a:ea typeface="Arial"/>
                <a:cs typeface="Arial"/>
              </a:rPr>
              <a:t>Deckary editable template · Replace all bracketed fields and chart data</a:t>
            </a:r>
          </a:p>
        </p:txBody>
      </p:sp>
      <p:sp>
        <p:nvSpPr>
          <p:cNvPr id="4" name="">
            <a:extLst xmlns:a="http://schemas.openxmlformats.org/drawingml/2006/main">
              <a:ext uri="{FF2B5EF4-FFF2-40B4-BE49-F238E27FC236}">
                <a16:creationId xmlns:a16="http://schemas.microsoft.com/office/drawing/2014/main" id="{B145EAF4-A431-4D22-B675-8B6E01C8F9D1}"/>
              </a:ext>
            </a:extLst>
          </p:cNvPr>
          <p:cNvSpPr>
            <a:spLocks xmlns:a="http://schemas.openxmlformats.org/drawingml/2006/main" noGrp="1"/>
          </p:cNvSpPr>
          <p:nvPr/>
        </p:nvSpPr>
        <p:spPr>
          <a:xfrm xmlns:a="http://schemas.openxmlformats.org/drawingml/2006/main">
            <a:off x="11163300" y="6381750"/>
            <a:ext cx="381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a:solidFill>
                  <a:srgbClr val="787771"/>
                </a:solidFill>
                <a:latin typeface="Arial"/>
                <a:ea typeface="Arial"/>
                <a:cs typeface="Arial"/>
              </a:defRPr>
            </a:pPr>
            <a:r>
              <a:rPr sz="1125">
                <a:solidFill>
                  <a:srgbClr val="787771"/>
                </a:solidFill>
                <a:latin typeface="Arial"/>
                <a:ea typeface="Arial"/>
                <a:cs typeface="Arial"/>
              </a:rPr>
              <a:t>7</a:t>
            </a:r>
          </a:p>
        </p:txBody>
      </p:sp>
      <p:graphicFrame>
        <p:nvGraphicFramePr>
          <p:cNvPr id="11" name=""/>
          <p:cNvGraphicFramePr/>
          <p:nvPr/>
        </p:nvGraphicFramePr>
        <p:xfrm>
          <a:off xmlns:a="http://schemas.openxmlformats.org/drawingml/2006/main" x="762000" y="2076450"/>
          <a:ext xmlns:a="http://schemas.openxmlformats.org/drawingml/2006/main" cx="10668000" cy="3295650"/>
        </p:xfrm>
        <a:graphic xmlns:a="http://schemas.openxmlformats.org/drawingml/2006/main">
          <a:graphicData uri="http://schemas.openxmlformats.org/drawingml/2006/table">
            <a:tbl>
              <a:tblPr firstRow="0" bandRow="0"/>
              <a:tblGrid>
                <a:gridCol w="4000500"/>
                <a:gridCol w="3524250"/>
                <a:gridCol w="3143250"/>
              </a:tblGrid>
              <a:tr h="476250">
                <a:tc>
                  <a:txBody>
                    <a:bodyPr/>
                    <a:lstStyle/>
                    <a:p>
                      <a:r>
                        <a:rPr sz="1725" b="1">
                          <a:solidFill>
                            <a:srgbClr val="FFFFFF"/>
                          </a:solidFill>
                          <a:latin typeface="Arial"/>
                          <a:ea typeface="Arial"/>
                          <a:cs typeface="Arial"/>
                        </a:rPr>
                        <a:t>Priority / decision</a:t>
                      </a:r>
                    </a:p>
                  </a:txBody>
                  <a:tcPr marL="133350" marR="133350" marT="76200" marB="76200" anchor="ctr">
                    <a:solidFill>
                      <a:srgbClr val="26251E"/>
                    </a:solidFill>
                  </a:tcPr>
                </a:tc>
                <a:tc>
                  <a:txBody>
                    <a:bodyPr/>
                    <a:lstStyle/>
                    <a:p>
                      <a:r>
                        <a:rPr sz="1725" b="1">
                          <a:solidFill>
                            <a:srgbClr val="FFFFFF"/>
                          </a:solidFill>
                          <a:latin typeface="Arial"/>
                          <a:ea typeface="Arial"/>
                          <a:cs typeface="Arial"/>
                        </a:rPr>
                        <a:t>Success measure</a:t>
                      </a:r>
                    </a:p>
                  </a:txBody>
                  <a:tcPr marL="133350" marR="133350" marT="76200" marB="76200" anchor="ctr">
                    <a:solidFill>
                      <a:srgbClr val="26251E"/>
                    </a:solidFill>
                  </a:tcPr>
                </a:tc>
                <a:tc>
                  <a:txBody>
                    <a:bodyPr/>
                    <a:lstStyle/>
                    <a:p>
                      <a:r>
                        <a:rPr sz="1725" b="1">
                          <a:solidFill>
                            <a:srgbClr val="FFFFFF"/>
                          </a:solidFill>
                          <a:latin typeface="Arial"/>
                          <a:ea typeface="Arial"/>
                          <a:cs typeface="Arial"/>
                        </a:rPr>
                        <a:t>Owner / date</a:t>
                      </a:r>
                    </a:p>
                  </a:txBody>
                  <a:tcPr marL="133350" marR="133350" marT="76200" marB="76200" anchor="ctr">
                    <a:solidFill>
                      <a:srgbClr val="26251E"/>
                    </a:solidFill>
                  </a:tcPr>
                </a:tc>
              </a:tr>
              <a:tr h="704850">
                <a:tc>
                  <a:txBody>
                    <a:bodyPr/>
                    <a:lstStyle/>
                    <a:p>
                      <a:r>
                        <a:rPr sz="1725">
                          <a:solidFill>
                            <a:srgbClr val="26251E"/>
                          </a:solidFill>
                          <a:latin typeface="Arial"/>
                          <a:ea typeface="Arial"/>
                          <a:cs typeface="Arial"/>
                        </a:rPr>
                        <a:t>[Priority]</a:t>
                      </a:r>
                    </a:p>
                  </a:txBody>
                  <a:tcPr marL="133350" marR="133350" marT="76200" marB="76200" anchor="ctr">
                    <a:solidFill>
                      <a:srgbClr val="F7F7F4"/>
                    </a:solidFill>
                  </a:tcPr>
                </a:tc>
                <a:tc>
                  <a:txBody>
                    <a:bodyPr/>
                    <a:lstStyle/>
                    <a:p>
                      <a:r>
                        <a:rPr sz="1725">
                          <a:solidFill>
                            <a:srgbClr val="26251E"/>
                          </a:solidFill>
                          <a:latin typeface="Arial"/>
                          <a:ea typeface="Arial"/>
                          <a:cs typeface="Arial"/>
                        </a:rPr>
                        <a:t>[success measure]</a:t>
                      </a:r>
                    </a:p>
                  </a:txBody>
                  <a:tcPr marL="133350" marR="133350" marT="76200" marB="76200" anchor="ctr">
                    <a:solidFill>
                      <a:srgbClr val="F7F7F4"/>
                    </a:solidFill>
                  </a:tcPr>
                </a:tc>
                <a:tc>
                  <a:txBody>
                    <a:bodyPr/>
                    <a:lstStyle/>
                    <a:p>
                      <a:r>
                        <a:rPr sz="1725">
                          <a:solidFill>
                            <a:srgbClr val="26251E"/>
                          </a:solidFill>
                          <a:latin typeface="Arial"/>
                          <a:ea typeface="Arial"/>
                          <a:cs typeface="Arial"/>
                        </a:rPr>
                        <a:t>[owner / date]</a:t>
                      </a:r>
                    </a:p>
                  </a:txBody>
                  <a:tcPr marL="133350" marR="133350" marT="76200" marB="76200" anchor="ctr">
                    <a:solidFill>
                      <a:srgbClr val="F7F7F4"/>
                    </a:solidFill>
                  </a:tcPr>
                </a:tc>
              </a:tr>
              <a:tr h="704850">
                <a:tc>
                  <a:txBody>
                    <a:bodyPr/>
                    <a:lstStyle/>
                    <a:p>
                      <a:r>
                        <a:rPr sz="1725">
                          <a:solidFill>
                            <a:srgbClr val="26251E"/>
                          </a:solidFill>
                          <a:latin typeface="Arial"/>
                          <a:ea typeface="Arial"/>
                          <a:cs typeface="Arial"/>
                        </a:rPr>
                        <a:t>[Priority]</a:t>
                      </a:r>
                    </a:p>
                  </a:txBody>
                  <a:tcPr marL="133350" marR="133350" marT="76200" marB="76200" anchor="ctr">
                    <a:solidFill>
                      <a:srgbClr val="F7F7F4"/>
                    </a:solidFill>
                  </a:tcPr>
                </a:tc>
                <a:tc>
                  <a:txBody>
                    <a:bodyPr/>
                    <a:lstStyle/>
                    <a:p>
                      <a:r>
                        <a:rPr sz="1725">
                          <a:solidFill>
                            <a:srgbClr val="26251E"/>
                          </a:solidFill>
                          <a:latin typeface="Arial"/>
                          <a:ea typeface="Arial"/>
                          <a:cs typeface="Arial"/>
                        </a:rPr>
                        <a:t>[success measure]</a:t>
                      </a:r>
                    </a:p>
                  </a:txBody>
                  <a:tcPr marL="133350" marR="133350" marT="76200" marB="76200" anchor="ctr">
                    <a:solidFill>
                      <a:srgbClr val="F7F7F4"/>
                    </a:solidFill>
                  </a:tcPr>
                </a:tc>
                <a:tc>
                  <a:txBody>
                    <a:bodyPr/>
                    <a:lstStyle/>
                    <a:p>
                      <a:r>
                        <a:rPr sz="1725">
                          <a:solidFill>
                            <a:srgbClr val="26251E"/>
                          </a:solidFill>
                          <a:latin typeface="Arial"/>
                          <a:ea typeface="Arial"/>
                          <a:cs typeface="Arial"/>
                        </a:rPr>
                        <a:t>[owner / date]</a:t>
                      </a:r>
                    </a:p>
                  </a:txBody>
                  <a:tcPr marL="133350" marR="133350" marT="76200" marB="76200" anchor="ctr">
                    <a:solidFill>
                      <a:srgbClr val="F7F7F4"/>
                    </a:solidFill>
                  </a:tcPr>
                </a:tc>
              </a:tr>
              <a:tr h="704850">
                <a:tc>
                  <a:txBody>
                    <a:bodyPr/>
                    <a:lstStyle/>
                    <a:p>
                      <a:r>
                        <a:rPr sz="1725">
                          <a:solidFill>
                            <a:srgbClr val="26251E"/>
                          </a:solidFill>
                          <a:latin typeface="Arial"/>
                          <a:ea typeface="Arial"/>
                          <a:cs typeface="Arial"/>
                        </a:rPr>
                        <a:t>[Decision requested]</a:t>
                      </a:r>
                    </a:p>
                  </a:txBody>
                  <a:tcPr marL="133350" marR="133350" marT="76200" marB="76200" anchor="ctr">
                    <a:solidFill>
                      <a:srgbClr val="F7F7F4"/>
                    </a:solidFill>
                  </a:tcPr>
                </a:tc>
                <a:tc>
                  <a:txBody>
                    <a:bodyPr/>
                    <a:lstStyle/>
                    <a:p>
                      <a:r>
                        <a:rPr sz="1725">
                          <a:solidFill>
                            <a:srgbClr val="26251E"/>
                          </a:solidFill>
                          <a:latin typeface="Arial"/>
                          <a:ea typeface="Arial"/>
                          <a:cs typeface="Arial"/>
                        </a:rPr>
                        <a:t>[success measure]</a:t>
                      </a:r>
                    </a:p>
                  </a:txBody>
                  <a:tcPr marL="133350" marR="133350" marT="76200" marB="76200" anchor="ctr">
                    <a:solidFill>
                      <a:srgbClr val="F7F7F4"/>
                    </a:solidFill>
                  </a:tcPr>
                </a:tc>
                <a:tc>
                  <a:txBody>
                    <a:bodyPr/>
                    <a:lstStyle/>
                    <a:p>
                      <a:r>
                        <a:rPr sz="1725">
                          <a:solidFill>
                            <a:srgbClr val="26251E"/>
                          </a:solidFill>
                          <a:latin typeface="Arial"/>
                          <a:ea typeface="Arial"/>
                          <a:cs typeface="Arial"/>
                        </a:rPr>
                        <a:t>[owner / date]</a:t>
                      </a:r>
                    </a:p>
                  </a:txBody>
                  <a:tcPr marL="133350" marR="133350" marT="76200" marB="76200" anchor="ctr">
                    <a:solidFill>
                      <a:srgbClr val="F7F7F4"/>
                    </a:solidFill>
                  </a:tcPr>
                </a:tc>
              </a:tr>
              <a:tr h="704850">
                <a:tc>
                  <a:txBody>
                    <a:bodyPr/>
                    <a:lstStyle/>
                    <a:p>
                      <a:r>
                        <a:rPr sz="1725">
                          <a:solidFill>
                            <a:srgbClr val="26251E"/>
                          </a:solidFill>
                          <a:latin typeface="Arial"/>
                          <a:ea typeface="Arial"/>
                          <a:cs typeface="Arial"/>
                        </a:rPr>
                        <a:t>[Next review]</a:t>
                      </a:r>
                    </a:p>
                  </a:txBody>
                  <a:tcPr marL="133350" marR="133350" marT="76200" marB="76200" anchor="ctr">
                    <a:solidFill>
                      <a:srgbClr val="F7F7F4"/>
                    </a:solidFill>
                  </a:tcPr>
                </a:tc>
                <a:tc>
                  <a:txBody>
                    <a:bodyPr/>
                    <a:lstStyle/>
                    <a:p>
                      <a:r>
                        <a:rPr sz="1725">
                          <a:solidFill>
                            <a:srgbClr val="26251E"/>
                          </a:solidFill>
                          <a:latin typeface="Arial"/>
                          <a:ea typeface="Arial"/>
                          <a:cs typeface="Arial"/>
                        </a:rPr>
                        <a:t>[success measure]</a:t>
                      </a:r>
                    </a:p>
                  </a:txBody>
                  <a:tcPr marL="133350" marR="133350" marT="76200" marB="76200" anchor="ctr">
                    <a:solidFill>
                      <a:srgbClr val="F7F7F4"/>
                    </a:solidFill>
                  </a:tcPr>
                </a:tc>
                <a:tc>
                  <a:txBody>
                    <a:bodyPr/>
                    <a:lstStyle/>
                    <a:p>
                      <a:r>
                        <a:rPr sz="1725">
                          <a:solidFill>
                            <a:srgbClr val="26251E"/>
                          </a:solidFill>
                          <a:latin typeface="Arial"/>
                          <a:ea typeface="Arial"/>
                          <a:cs typeface="Arial"/>
                        </a:rPr>
                        <a:t>[owner / date]</a:t>
                      </a:r>
                    </a:p>
                  </a:txBody>
                  <a:tcPr marL="133350" marR="133350" marT="76200" marB="76200" anchor="ctr">
                    <a:solidFill>
                      <a:srgbClr val="F7F7F4"/>
                    </a:solidFill>
                  </a:tcPr>
                </a:tc>
              </a:tr>
            </a:tbl>
          </a:graphicData>
        </a:graphic>
      </p:graphicFrame>
      <p:sp>
        <p:nvSpPr>
          <p:cNvPr id="6" name="">
            <a:extLst xmlns:a="http://schemas.openxmlformats.org/drawingml/2006/main">
              <a:ext uri="{FF2B5EF4-FFF2-40B4-BE49-F238E27FC236}">
                <a16:creationId xmlns:a16="http://schemas.microsoft.com/office/drawing/2014/main" id="{4BE7931B-2FE1-45E5-AF51-CC1D7338B931}"/>
              </a:ext>
            </a:extLst>
          </p:cNvPr>
          <p:cNvSpPr>
            <a:spLocks xmlns:a="http://schemas.openxmlformats.org/drawingml/2006/main" noGrp="1"/>
          </p:cNvSpPr>
          <p:nvPr/>
        </p:nvSpPr>
        <p:spPr>
          <a:xfrm xmlns:a="http://schemas.openxmlformats.org/drawingml/2006/main">
            <a:off x="781050" y="5553075"/>
            <a:ext cx="10620375" cy="638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a:solidFill>
                  <a:srgbClr val="787771"/>
                </a:solidFill>
                <a:latin typeface="Arial"/>
                <a:ea typeface="Arial"/>
                <a:cs typeface="Arial"/>
              </a:defRPr>
            </a:pPr>
            <a:r>
              <a:rPr sz="1500">
                <a:solidFill>
                  <a:srgbClr val="787771"/>
                </a:solidFill>
                <a:latin typeface="Arial"/>
                <a:ea typeface="Arial"/>
                <a:cs typeface="Arial"/>
              </a:rPr>
              <a:t>Replace bracketed fields with approved figures, owners and dates. Keep the definitions and units consistent.</a:t>
            </a:r>
          </a:p>
        </p:txBody>
      </p:sp>
    </p:spTree>
    <p:extLst>
      <p:ext uri="{BB962C8B-B14F-4D97-AF65-F5344CB8AC3E}">
        <p14:creationId xmlns:p14="http://schemas.microsoft.com/office/powerpoint/2010/main" val="1939705672"/>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2026-09-26T16:16:00.0230000Z</dcterms:created>
  <dcterms:modified xsi:type="dcterms:W3CDTF">2026-09-26T16:16:00.0230000Z</dcterms:modified>
</coreProperties>
</file>