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46926a9729cc4da1" /><Relationship Type="http://schemas.openxmlformats.org/officeDocument/2006/relationships/extended-properties" Target="/docProps/app.xml" Id="R59b53c097c214a82" /><Relationship Type="http://schemas.openxmlformats.org/officeDocument/2006/relationships/officeDocument" Target="/ppt/presentation.xml" Id="Re15339659a044c7b" /></Relationships>
</file>

<file path=ppt/presentation.xml><?xml version="1.0" encoding="utf-8"?>
<p:presentation xmlns:p="http://schemas.openxmlformats.org/presentationml/2006/main">
  <p:sldMasterIdLst>
    <p:sldMasterId xmlns:r="http://schemas.openxmlformats.org/officeDocument/2006/relationships" id="2147483648" r:id="Re7b214c2cb7d4c62"/>
  </p:sldMasterIdLst>
  <p:notesMasterIdLst>
    <p:notesMasterId xmlns:r="http://schemas.openxmlformats.org/officeDocument/2006/relationships" r:id="R1acb2ee6721940cb"/>
  </p:notesMasterIdLst>
  <p:sldIdLst>
    <p:sldId xmlns:r="http://schemas.openxmlformats.org/officeDocument/2006/relationships" id="256" r:id="R6b58faefbad3495c"/>
    <p:sldId xmlns:r="http://schemas.openxmlformats.org/officeDocument/2006/relationships" id="257" r:id="R6bc43728a1b64aac"/>
    <p:sldId xmlns:r="http://schemas.openxmlformats.org/officeDocument/2006/relationships" id="258" r:id="R550e167cefa64f6e"/>
    <p:sldId xmlns:r="http://schemas.openxmlformats.org/officeDocument/2006/relationships" id="259" r:id="R49045062ca3f4328"/>
    <p:sldId xmlns:r="http://schemas.openxmlformats.org/officeDocument/2006/relationships" id="260" r:id="Ra3f35bbc3e964aa3"/>
    <p:sldId xmlns:r="http://schemas.openxmlformats.org/officeDocument/2006/relationships" id="261" r:id="Rb156fce4bdef4d97"/>
    <p:sldId xmlns:r="http://schemas.openxmlformats.org/officeDocument/2006/relationships" id="262" r:id="R23173531a30a498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1a562c240d94e87" /><Relationship Type="http://schemas.openxmlformats.org/officeDocument/2006/relationships/slideMaster" Target="/ppt/slideMasters/slideMaster1.xml" Id="Re7b214c2cb7d4c62" /><Relationship Type="http://schemas.openxmlformats.org/officeDocument/2006/relationships/notesMaster" Target="/ppt/notesMasters/notesMaster1.xml" Id="R1acb2ee6721940cb" /><Relationship Type="http://schemas.openxmlformats.org/officeDocument/2006/relationships/presProps" Target="/ppt/presProps.xml" Id="Rddc350c349134f58" /><Relationship Type="http://schemas.openxmlformats.org/officeDocument/2006/relationships/tableStyles" Target="/ppt/tableStyles.xml" Id="R2e28562e3e3549af" /><Relationship Type="http://schemas.openxmlformats.org/officeDocument/2006/relationships/slide" Target="/ppt/slides/slide1.xml" Id="R6b58faefbad3495c" /><Relationship Type="http://schemas.openxmlformats.org/officeDocument/2006/relationships/slide" Target="/ppt/slides/slide2.xml" Id="R6bc43728a1b64aac" /><Relationship Type="http://schemas.openxmlformats.org/officeDocument/2006/relationships/slide" Target="/ppt/slides/slide3.xml" Id="R550e167cefa64f6e" /><Relationship Type="http://schemas.openxmlformats.org/officeDocument/2006/relationships/slide" Target="/ppt/slides/slide4.xml" Id="R49045062ca3f4328" /><Relationship Type="http://schemas.openxmlformats.org/officeDocument/2006/relationships/slide" Target="/ppt/slides/slide5.xml" Id="Ra3f35bbc3e964aa3" /><Relationship Type="http://schemas.openxmlformats.org/officeDocument/2006/relationships/slide" Target="/ppt/slides/slide6.xml" Id="Rb156fce4bdef4d97" /><Relationship Type="http://schemas.openxmlformats.org/officeDocument/2006/relationships/slide" Target="/ppt/slides/slide7.xml" Id="R23173531a30a498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f2f2964e5444a9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1176b4d97834737" /><Relationship Type="http://schemas.openxmlformats.org/officeDocument/2006/relationships/notesMaster" Target="/ppt/notesMasters/notesMaster1.xml" Id="Re66c9a932bbc430b" /></Relationships>
</file>

<file path=ppt/notesSlides/_rels/notesSlide2.xml.rels>&#65279;<?xml version="1.0" encoding="utf-8"?><Relationships xmlns="http://schemas.openxmlformats.org/package/2006/relationships"><Relationship Type="http://schemas.openxmlformats.org/officeDocument/2006/relationships/slide" Target="/ppt/slides/slide2.xml" Id="R9738d612b23d4906" /><Relationship Type="http://schemas.openxmlformats.org/officeDocument/2006/relationships/notesMaster" Target="/ppt/notesMasters/notesMaster1.xml" Id="Rc640f7da01484b07" /></Relationships>
</file>

<file path=ppt/notesSlides/_rels/notesSlide3.xml.rels>&#65279;<?xml version="1.0" encoding="utf-8"?><Relationships xmlns="http://schemas.openxmlformats.org/package/2006/relationships"><Relationship Type="http://schemas.openxmlformats.org/officeDocument/2006/relationships/slide" Target="/ppt/slides/slide3.xml" Id="Ref3fdd364692401c" /><Relationship Type="http://schemas.openxmlformats.org/officeDocument/2006/relationships/notesMaster" Target="/ppt/notesMasters/notesMaster1.xml" Id="R6d2f8c32e0c648ae" /></Relationships>
</file>

<file path=ppt/notesSlides/_rels/notesSlide4.xml.rels>&#65279;<?xml version="1.0" encoding="utf-8"?><Relationships xmlns="http://schemas.openxmlformats.org/package/2006/relationships"><Relationship Type="http://schemas.openxmlformats.org/officeDocument/2006/relationships/slide" Target="/ppt/slides/slide4.xml" Id="R4aa5d1a3ee3c4738" /><Relationship Type="http://schemas.openxmlformats.org/officeDocument/2006/relationships/notesMaster" Target="/ppt/notesMasters/notesMaster1.xml" Id="R8cbfd59a2afe4a3c" /></Relationships>
</file>

<file path=ppt/notesSlides/_rels/notesSlide5.xml.rels>&#65279;<?xml version="1.0" encoding="utf-8"?><Relationships xmlns="http://schemas.openxmlformats.org/package/2006/relationships"><Relationship Type="http://schemas.openxmlformats.org/officeDocument/2006/relationships/slide" Target="/ppt/slides/slide5.xml" Id="R78a7f4d18a624735" /><Relationship Type="http://schemas.openxmlformats.org/officeDocument/2006/relationships/notesMaster" Target="/ppt/notesMasters/notesMaster1.xml" Id="R34690c2438da4984" /></Relationships>
</file>

<file path=ppt/notesSlides/_rels/notesSlide6.xml.rels>&#65279;<?xml version="1.0" encoding="utf-8"?><Relationships xmlns="http://schemas.openxmlformats.org/package/2006/relationships"><Relationship Type="http://schemas.openxmlformats.org/officeDocument/2006/relationships/slide" Target="/ppt/slides/slide6.xml" Id="R93ff5f4dd470449e" /><Relationship Type="http://schemas.openxmlformats.org/officeDocument/2006/relationships/notesMaster" Target="/ppt/notesMasters/notesMaster1.xml" Id="R489c6f68a2454556" /></Relationships>
</file>

<file path=ppt/notesSlides/_rels/notesSlide7.xml.rels>&#65279;<?xml version="1.0" encoding="utf-8"?><Relationships xmlns="http://schemas.openxmlformats.org/package/2006/relationships"><Relationship Type="http://schemas.openxmlformats.org/officeDocument/2006/relationships/slide" Target="/ppt/slides/slide7.xml" Id="R91f426bf1baf46c7" /><Relationship Type="http://schemas.openxmlformats.org/officeDocument/2006/relationships/notesMaster" Target="/ppt/notesMasters/notesMaster1.xml" Id="R154b8a8fb835420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reporting template. All company names, events, dates and numbers in the filled example are illustrative, not customer results. Replace them with approved reporting data. Native PowerPoint tables and chart data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All names and numbers are fictional examples.</a:t>
            </a:r>
          </a:p>
          <a:p xmlns:a="http://schemas.openxmlformats.org/drawingml/2006/main">
            <a:r>
              <a:t>Overall status is at risk because the launch and forecast budget depend on the pending approval.</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All names and numbers are fictional examples.</a:t>
            </a:r>
          </a:p>
          <a:p xmlns:a="http://schemas.openxmlformats.org/drawingml/2006/main">
            <a:r>
              <a:t>QA has a seven-day forecast delay. The launch date remains possible only if additional capacity clears the dependency.</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All names and numbers are fictional examples.</a:t>
            </a:r>
          </a:p>
          <a:p xmlns:a="http://schemas.openxmlformats.org/drawingml/2006/main">
            <a:r>
              <a:t>Week 6 spend is $132k versus $144k planned. Underspend alone does not show delivery is on track. Forecast final cost is $252k.</a:t>
            </a:r>
          </a:p>
          <a:p xmlns:a="http://schemas.openxmlformats.org/drawingml/2006/main">
            <a:r>
              <a:t>Chart source data: {"type":"line","categories":["W1","W2","W3","W4","W5","W6"],"series":[{"name":"Actual","values":[18,40,65,90,110,132]},{"name":"Planned","values":[20,45,70,95,120,144]}],"format":"$0\"k\""}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All names and numbers are fictional examples.</a:t>
            </a:r>
          </a:p>
          <a:p xmlns:a="http://schemas.openxmlformats.org/drawingml/2006/main">
            <a:r>
              <a:t>Forecast variance = $252k − $240k = $12k (5%). Additional QA capacity supports build verification and is charged to the build workstream.</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All names and numbers are fictional examples.</a:t>
            </a:r>
          </a:p>
          <a:p xmlns:a="http://schemas.openxmlformats.org/drawingml/2006/main">
            <a:r>
              <a:t>Distinguish a current blocker from a future risk. Escalate overdue actions at the next sponsor meeting.</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All names and numbers are fictional examples.</a:t>
            </a:r>
          </a:p>
          <a:p xmlns:a="http://schemas.openxmlformats.org/drawingml/2006/main">
            <a:r>
              <a:t>If the sponsor declines the increase, replan the QA scope and launch date. Record the actual decision rather than assuming approval.</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10dc53b205646c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b77b60540534d5c" /><Relationship Type="http://schemas.openxmlformats.org/officeDocument/2006/relationships/slideLayout" Target="/ppt/slideLayouts/slideLayout1.xml" Id="R0205ed140dd44f6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205ed140dd44f6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77e8c33da5294e0e" /><Relationship Type="http://schemas.openxmlformats.org/officeDocument/2006/relationships/notesSlide" Target="/ppt/notesSlides/notesSlide1.xml" Id="Rb85b3c4c715c41ca"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f26ccbcbfd534652" /><Relationship Type="http://schemas.openxmlformats.org/officeDocument/2006/relationships/notesSlide" Target="/ppt/notesSlides/notesSlide2.xml" Id="Refb39f4deb60426a"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5d2dea4b868242c9" /><Relationship Type="http://schemas.openxmlformats.org/officeDocument/2006/relationships/notesSlide" Target="/ppt/notesSlides/notesSlide3.xml" Id="R40da92817173402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d192d9bdc09a48f7" /><Relationship Type="http://schemas.openxmlformats.org/officeDocument/2006/relationships/chart" Target="/ppt/slides/charts/chart1.xml" Id="R4be4252ae76147e0" /><Relationship Type="http://schemas.openxmlformats.org/officeDocument/2006/relationships/notesSlide" Target="/ppt/notesSlides/notesSlide4.xml" Id="R509690ed18b5416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b9a544a699b84dd8" /><Relationship Type="http://schemas.openxmlformats.org/officeDocument/2006/relationships/notesSlide" Target="/ppt/notesSlides/notesSlide5.xml" Id="R2037460d6b45418c"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9954450d286a4340" /><Relationship Type="http://schemas.openxmlformats.org/officeDocument/2006/relationships/notesSlide" Target="/ppt/notesSlides/notesSlide6.xml" Id="R365ebade59ea4fea"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79a6fd574bce419c" /><Relationship Type="http://schemas.openxmlformats.org/officeDocument/2006/relationships/notesSlide" Target="/ppt/notesSlides/notesSlide7.xml" Id="R0404d0d9fb1d44ca"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lineChart>
        <c:grouping val="standard"/>
        <c:ser>
          <c:idx val="0"/>
          <c:order val="0"/>
          <c:tx>
            <c:v>Actual</c:v>
          </c:tx>
          <c:spPr>
            <a:solidFill xmlns:a="http://schemas.openxmlformats.org/drawingml/2006/main">
              <a:srgbClr val="D65835"/>
            </a:solidFill>
            <a:ln xmlns:a="http://schemas.openxmlformats.org/drawingml/2006/main" w="28575">
              <a:solidFill>
                <a:srgbClr val="D65835"/>
              </a:solidFill>
            </a:ln>
          </c:spPr>
          <c:marker>
            <c:symbol val="circle"/>
            <c:size val="6"/>
            <c:spPr>
              <a:solidFill xmlns:a="http://schemas.openxmlformats.org/drawingml/2006/main">
                <a:srgbClr val="D65835"/>
              </a:solidFill>
            </c:spPr>
          </c:marker>
          <c:cat>
            <c:strRef>
              <c:f>'Chart Data'!$A$2:$A$7</c:f>
              <c:strCache>
                <c:ptCount val="6"/>
                <c:pt idx="0">
                  <c:v>W1</c:v>
                </c:pt>
                <c:pt idx="1">
                  <c:v>W2</c:v>
                </c:pt>
                <c:pt idx="2">
                  <c:v>W3</c:v>
                </c:pt>
                <c:pt idx="3">
                  <c:v>W4</c:v>
                </c:pt>
                <c:pt idx="4">
                  <c:v>W5</c:v>
                </c:pt>
                <c:pt idx="5">
                  <c:v>W6</c:v>
                </c:pt>
              </c:strCache>
            </c:strRef>
          </c:cat>
          <c:val>
            <c:numRef>
              <c:f>'Chart Data'!$B$2:$B$7</c:f>
              <c:numCache>
                <c:formatCode>$0"k"</c:formatCode>
                <c:ptCount val="6"/>
                <c:pt idx="0">
                  <c:v>18</c:v>
                </c:pt>
                <c:pt idx="1">
                  <c:v>40</c:v>
                </c:pt>
                <c:pt idx="2">
                  <c:v>65</c:v>
                </c:pt>
                <c:pt idx="3">
                  <c:v>90</c:v>
                </c:pt>
                <c:pt idx="4">
                  <c:v>110</c:v>
                </c:pt>
                <c:pt idx="5">
                  <c:v>132</c:v>
                </c:pt>
              </c:numCache>
            </c:numRef>
          </c:val>
        </c:ser>
        <c:ser>
          <c:idx val="1"/>
          <c:order val="1"/>
          <c:tx>
            <c:v>Planned</c:v>
          </c:tx>
          <c:spPr>
            <a:solidFill xmlns:a="http://schemas.openxmlformats.org/drawingml/2006/main">
              <a:srgbClr val="D59A5D"/>
            </a:solidFill>
            <a:ln xmlns:a="http://schemas.openxmlformats.org/drawingml/2006/main" w="28575">
              <a:solidFill>
                <a:srgbClr val="D59A5D"/>
              </a:solidFill>
            </a:ln>
          </c:spPr>
          <c:marker>
            <c:symbol val="circle"/>
            <c:size val="6"/>
            <c:spPr>
              <a:solidFill xmlns:a="http://schemas.openxmlformats.org/drawingml/2006/main">
                <a:srgbClr val="D59A5D"/>
              </a:solidFill>
            </c:spPr>
          </c:marker>
          <c:cat>
            <c:strRef>
              <c:f>'Chart Data'!$C$2:$C$7</c:f>
              <c:strCache>
                <c:ptCount val="6"/>
                <c:pt idx="0">
                  <c:v>W1</c:v>
                </c:pt>
                <c:pt idx="1">
                  <c:v>W2</c:v>
                </c:pt>
                <c:pt idx="2">
                  <c:v>W3</c:v>
                </c:pt>
                <c:pt idx="3">
                  <c:v>W4</c:v>
                </c:pt>
                <c:pt idx="4">
                  <c:v>W5</c:v>
                </c:pt>
                <c:pt idx="5">
                  <c:v>W6</c:v>
                </c:pt>
              </c:strCache>
            </c:strRef>
          </c:cat>
          <c:val>
            <c:numRef>
              <c:f>'Chart Data'!$D$2:$D$7</c:f>
              <c:numCache>
                <c:formatCode>$0"k"</c:formatCode>
                <c:ptCount val="6"/>
                <c:pt idx="0">
                  <c:v>20</c:v>
                </c:pt>
                <c:pt idx="1">
                  <c:v>45</c:v>
                </c:pt>
                <c:pt idx="2">
                  <c:v>70</c:v>
                </c:pt>
                <c:pt idx="3">
                  <c:v>95</c:v>
                </c:pt>
                <c:pt idx="4">
                  <c:v>120</c:v>
                </c:pt>
                <c:pt idx="5">
                  <c:v>144</c:v>
                </c:pt>
              </c:numCache>
            </c:numRef>
          </c:val>
        </c:ser>
        <c:dLbls>
          <c:txPr>
            <a:bodyPr xmlns:a="http://schemas.openxmlformats.org/drawingml/2006/main" anchorCtr="1"/>
            <a:lstStyle xmlns:a="http://schemas.openxmlformats.org/drawingml/2006/main"/>
            <a:p xmlns:a="http://schemas.openxmlformats.org/drawingml/2006/main">
              <a:pPr>
                <a:defRPr sz="1350">
                  <a:solidFill>
                    <a:srgbClr val="26251E"/>
                  </a:solidFill>
                  <a:latin typeface="Arial"/>
                  <a:ea typeface="Arial"/>
                  <a:cs typeface="Arial"/>
                </a:defRPr>
              </a:pPr>
            </a:p>
          </c:txPr>
          <c:showLegendKey val="0"/>
          <c:showVal val="1"/>
          <c:showCatName val="0"/>
          <c:showSerName val="0"/>
          <c:showPercent val="0"/>
          <c:showBubbleSize val="0"/>
          <c:showLeaderLines val="0"/>
        </c:dLbls>
        <c:axId val="48650112"/>
        <c:axId val="48672768"/>
      </c:line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425">
                <a:solidFill>
                  <a:srgbClr val="26251E"/>
                </a:solidFill>
                <a:latin typeface="Arial"/>
                <a:ea typeface="Arial"/>
                <a:cs typeface="Arial"/>
              </a:defRPr>
            </a:pPr>
          </a:p>
        </c:txPr>
        <c:crossAx val="48672768"/>
      </c:catAx>
      <c:valAx>
        <c:axId val="48672768"/>
        <c:scaling>
          <c:orientation val="minMax"/>
          <c:min val="0"/>
        </c:scaling>
        <c:delete val="0"/>
        <c:axPos val="l"/>
        <c:majorGridlines>
          <c:spPr>
            <a:ln xmlns:a="http://schemas.openxmlformats.org/drawingml/2006/main" w="9525">
              <a:solidFill>
                <a:srgbClr val="DEDCD4"/>
              </a:solidFill>
            </a:ln>
          </c:spPr>
        </c:majorGridlines>
        <c:numFmt formatCode="$0&quot;k&quot;"/>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787771"/>
                </a:solidFill>
                <a:latin typeface="Arial"/>
                <a:ea typeface="Arial"/>
                <a:cs typeface="Arial"/>
              </a:defRPr>
            </a:pPr>
          </a:p>
        </c:txPr>
        <c:crossAx val="48650112"/>
        <c:crossBetween val="between"/>
      </c:valAx>
      <c:spPr>
        <a:solidFill xmlns:a="http://schemas.openxmlformats.org/drawingml/2006/main">
          <a:srgbClr val="F7F7F4"/>
        </a:solidFill>
      </c:spPr>
    </c:plotArea>
    <c:legend>
      <c:legendPos val="b"/>
      <c:overlay val="0"/>
      <c:txPr>
        <a:bodyPr xmlns:a="http://schemas.openxmlformats.org/drawingml/2006/main" anchorCtr="1"/>
        <a:lstStyle xmlns:a="http://schemas.openxmlformats.org/drawingml/2006/main"/>
        <a:p xmlns:a="http://schemas.openxmlformats.org/drawingml/2006/main">
          <a:pPr>
            <a:defRPr sz="1425">
              <a:solidFill>
                <a:srgbClr val="26251E"/>
              </a:solidFill>
              <a:latin typeface="Arial"/>
              <a:ea typeface="Arial"/>
              <a:cs typeface="Arial"/>
            </a:defRPr>
          </a:pPr>
        </a:p>
      </c:txPr>
    </c:legend>
    <c:plotVisOnly val="1"/>
  </c:chart>
  <c:spPr>
    <a:solidFill xmlns:a="http://schemas.openxmlformats.org/drawingml/2006/main">
      <a:srgbClr val="F7F7F4"/>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42BB504-C5C7-4AB2-A30E-BAA384862C10}"/>
              </a:ext>
            </a:extLst>
          </p:cNvPr>
          <p:cNvSpPr>
            <a:spLocks xmlns:a="http://schemas.openxmlformats.org/drawingml/2006/main" noGrp="1"/>
          </p:cNvSpPr>
          <p:nvPr/>
        </p:nvSpPr>
        <p:spPr>
          <a:xfrm xmlns:a="http://schemas.openxmlformats.org/drawingml/2006/main">
            <a:off x="762000" y="1333500"/>
            <a:ext cx="106680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950" b="1">
                <a:solidFill>
                  <a:srgbClr val="26251E"/>
                </a:solidFill>
                <a:latin typeface="Arial"/>
                <a:ea typeface="Arial"/>
                <a:cs typeface="Arial"/>
              </a:defRPr>
            </a:pPr>
            <a:r>
              <a:rPr sz="4950" b="1">
                <a:solidFill>
                  <a:srgbClr val="26251E"/>
                </a:solidFill>
                <a:latin typeface="Arial"/>
                <a:ea typeface="Arial"/>
                <a:cs typeface="Arial"/>
              </a:rPr>
              <a:t>Project progress report</a:t>
            </a:r>
          </a:p>
        </p:txBody>
      </p:sp>
      <p:sp>
        <p:nvSpPr>
          <p:cNvPr id="2" name="">
            <a:extLst xmlns:a="http://schemas.openxmlformats.org/drawingml/2006/main">
              <a:ext uri="{FF2B5EF4-FFF2-40B4-BE49-F238E27FC236}">
                <a16:creationId xmlns:a16="http://schemas.microsoft.com/office/drawing/2014/main" id="{8D03C008-5A84-45E4-A639-A3365C8214E1}"/>
              </a:ext>
            </a:extLst>
          </p:cNvPr>
          <p:cNvSpPr>
            <a:spLocks xmlns:a="http://schemas.openxmlformats.org/drawingml/2006/main" noGrp="1"/>
          </p:cNvSpPr>
          <p:nvPr/>
        </p:nvSpPr>
        <p:spPr>
          <a:xfrm xmlns:a="http://schemas.openxmlformats.org/drawingml/2006/main">
            <a:off x="790575" y="3143250"/>
            <a:ext cx="95250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a:solidFill>
                  <a:srgbClr val="787771"/>
                </a:solidFill>
                <a:latin typeface="Arial"/>
                <a:ea typeface="Arial"/>
                <a:cs typeface="Arial"/>
              </a:defRPr>
            </a:pPr>
            <a:r>
              <a:rPr sz="2550">
                <a:solidFill>
                  <a:srgbClr val="787771"/>
                </a:solidFill>
                <a:latin typeface="Arial"/>
                <a:ea typeface="Arial"/>
                <a:cs typeface="Arial"/>
              </a:rPr>
              <a:t>Customer portal rollout</a:t>
            </a:r>
          </a:p>
          <a:p xmlns:a="http://schemas.openxmlformats.org/drawingml/2006/main">
            <a:pPr>
              <a:defRPr sz="2550">
                <a:solidFill>
                  <a:srgbClr val="787771"/>
                </a:solidFill>
                <a:latin typeface="Arial"/>
                <a:ea typeface="Arial"/>
                <a:cs typeface="Arial"/>
              </a:defRPr>
            </a:pPr>
            <a:r>
              <a:rPr sz="2550">
                <a:solidFill>
                  <a:srgbClr val="787771"/>
                </a:solidFill>
                <a:latin typeface="Arial"/>
                <a:ea typeface="Arial"/>
                <a:cs typeface="Arial"/>
              </a:rPr>
              <a:t>Week 6 of 10 · 25 September 2026</a:t>
            </a:r>
          </a:p>
        </p:txBody>
      </p:sp>
      <p:sp>
        <p:nvSpPr>
          <p:cNvPr id="3" name="">
            <a:extLst xmlns:a="http://schemas.openxmlformats.org/drawingml/2006/main">
              <a:ext uri="{FF2B5EF4-FFF2-40B4-BE49-F238E27FC236}">
                <a16:creationId xmlns:a16="http://schemas.microsoft.com/office/drawing/2014/main" id="{AA6A0B01-D99B-4F90-82C2-2643B1DB6085}"/>
              </a:ext>
            </a:extLst>
          </p:cNvPr>
          <p:cNvSpPr>
            <a:spLocks xmlns:a="http://schemas.openxmlformats.org/drawingml/2006/main" noGrp="1"/>
          </p:cNvSpPr>
          <p:nvPr/>
        </p:nvSpPr>
        <p:spPr>
          <a:xfrm xmlns:a="http://schemas.openxmlformats.org/drawingml/2006/main">
            <a:off x="800100" y="5429250"/>
            <a:ext cx="9525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a:solidFill>
                  <a:srgbClr val="D65835"/>
                </a:solidFill>
                <a:latin typeface="Arial"/>
                <a:ea typeface="Arial"/>
                <a:cs typeface="Arial"/>
              </a:defRPr>
            </a:pPr>
            <a:r>
              <a:rPr sz="1875">
                <a:solidFill>
                  <a:srgbClr val="D65835"/>
                </a:solidFill>
                <a:latin typeface="Arial"/>
                <a:ea typeface="Arial"/>
                <a:cs typeface="Arial"/>
              </a:rPr>
              <a:t>Filled example with fictional data</a:t>
            </a:r>
          </a:p>
        </p:txBody>
      </p:sp>
      <p:sp>
        <p:nvSpPr>
          <p:cNvPr id="4" name="">
            <a:extLst xmlns:a="http://schemas.openxmlformats.org/drawingml/2006/main">
              <a:ext uri="{FF2B5EF4-FFF2-40B4-BE49-F238E27FC236}">
                <a16:creationId xmlns:a16="http://schemas.microsoft.com/office/drawing/2014/main" id="{6BABE0A1-6BCF-4F56-8D8F-E377141BDD94}"/>
              </a:ext>
            </a:extLst>
          </p:cNvPr>
          <p:cNvSpPr>
            <a:spLocks xmlns:a="http://schemas.openxmlformats.org/drawingml/2006/main" noGrp="1"/>
          </p:cNvSpPr>
          <p:nvPr/>
        </p:nvSpPr>
        <p:spPr>
          <a:xfrm xmlns:a="http://schemas.openxmlformats.org/drawingml/2006/main">
            <a:off x="800100" y="6276975"/>
            <a:ext cx="381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a:solidFill>
                  <a:srgbClr val="787771"/>
                </a:solidFill>
                <a:latin typeface="Arial"/>
                <a:ea typeface="Arial"/>
                <a:cs typeface="Arial"/>
              </a:defRPr>
            </a:pPr>
            <a:r>
              <a:rPr sz="1275">
                <a:solidFill>
                  <a:srgbClr val="787771"/>
                </a:solidFill>
                <a:latin typeface="Arial"/>
                <a:ea typeface="Arial"/>
                <a:cs typeface="Arial"/>
              </a:rPr>
              <a:t>Deckary</a:t>
            </a:r>
          </a:p>
        </p:txBody>
      </p:sp>
    </p:spTree>
    <p:extLst>
      <p:ext uri="{BB962C8B-B14F-4D97-AF65-F5344CB8AC3E}">
        <p14:creationId xmlns:p14="http://schemas.microsoft.com/office/powerpoint/2010/main" val="1799832213"/>
      </p:ext>
    </p:extLst>
  </p:cSld>
</p:sld>
</file>

<file path=ppt/slides/slide2.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25B6A20-6778-411C-B569-A8624AC852B8}"/>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The launch date depends on a QA decision</a:t>
            </a:r>
          </a:p>
        </p:txBody>
      </p:sp>
      <p:sp>
        <p:nvSpPr>
          <p:cNvPr id="2" name="">
            <a:extLst xmlns:a="http://schemas.openxmlformats.org/drawingml/2006/main">
              <a:ext uri="{FF2B5EF4-FFF2-40B4-BE49-F238E27FC236}">
                <a16:creationId xmlns:a16="http://schemas.microsoft.com/office/drawing/2014/main" id="{8DDBB931-9D31-4B3F-B737-8901E61CD0DE}"/>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Customer portal rollout. Reporting period: 21–25 September 2026.</a:t>
            </a:r>
          </a:p>
        </p:txBody>
      </p:sp>
      <p:sp>
        <p:nvSpPr>
          <p:cNvPr id="3" name="">
            <a:extLst xmlns:a="http://schemas.openxmlformats.org/drawingml/2006/main">
              <a:ext uri="{FF2B5EF4-FFF2-40B4-BE49-F238E27FC236}">
                <a16:creationId xmlns:a16="http://schemas.microsoft.com/office/drawing/2014/main" id="{8A82EE37-9C8D-4B66-AAE3-CEFB2DCBF668}"/>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Illustrative example · Fictional company and sample data · Deckary</a:t>
            </a:r>
          </a:p>
        </p:txBody>
      </p:sp>
      <p:sp>
        <p:nvSpPr>
          <p:cNvPr id="4" name="">
            <a:extLst xmlns:a="http://schemas.openxmlformats.org/drawingml/2006/main">
              <a:ext uri="{FF2B5EF4-FFF2-40B4-BE49-F238E27FC236}">
                <a16:creationId xmlns:a16="http://schemas.microsoft.com/office/drawing/2014/main" id="{F45E718C-95C8-463F-B359-E7930356A6EB}"/>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2</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2095500"/>
                <a:gridCol w="2190750"/>
                <a:gridCol w="6381750"/>
              </a:tblGrid>
              <a:tr h="476250">
                <a:tc>
                  <a:txBody>
                    <a:bodyPr/>
                    <a:lstStyle/>
                    <a:p>
                      <a:r>
                        <a:rPr sz="1725" b="1">
                          <a:solidFill>
                            <a:srgbClr val="FFFFFF"/>
                          </a:solidFill>
                          <a:latin typeface="Arial"/>
                          <a:ea typeface="Arial"/>
                          <a:cs typeface="Arial"/>
                        </a:rPr>
                        <a:t>Area</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Status</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Evidence / implication</a:t>
                      </a:r>
                    </a:p>
                  </a:txBody>
                  <a:tcPr marL="133350" marR="133350" marT="76200" marB="76200" anchor="ctr">
                    <a:solidFill>
                      <a:srgbClr val="26251E"/>
                    </a:solidFill>
                  </a:tcPr>
                </a:tc>
              </a:tr>
              <a:tr h="704850">
                <a:tc>
                  <a:txBody>
                    <a:bodyPr/>
                    <a:lstStyle/>
                    <a:p>
                      <a:r>
                        <a:rPr sz="1725">
                          <a:solidFill>
                            <a:srgbClr val="26251E"/>
                          </a:solidFill>
                          <a:latin typeface="Arial"/>
                          <a:ea typeface="Arial"/>
                          <a:cs typeface="Arial"/>
                        </a:rPr>
                        <a:t>Schedule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At risk</a:t>
                      </a:r>
                    </a:p>
                  </a:txBody>
                  <a:tcPr marL="133350" marR="133350" marT="76200" marB="76200" anchor="ctr">
                    <a:solidFill>
                      <a:srgbClr val="F7F7F4"/>
                    </a:solidFill>
                  </a:tcPr>
                </a:tc>
                <a:tc>
                  <a:txBody>
                    <a:bodyPr/>
                    <a:lstStyle/>
                    <a:p>
                      <a:r>
                        <a:rPr sz="1725">
                          <a:solidFill>
                            <a:srgbClr val="26251E"/>
                          </a:solidFill>
                          <a:latin typeface="Arial"/>
                          <a:ea typeface="Arial"/>
                          <a:cs typeface="Arial"/>
                        </a:rPr>
                        <a:t>Launch on 23 Oct depends on QA capacity</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Scope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On track</a:t>
                      </a:r>
                    </a:p>
                  </a:txBody>
                  <a:tcPr marL="133350" marR="133350" marT="76200" marB="76200" anchor="ctr">
                    <a:solidFill>
                      <a:srgbClr val="F7F7F4"/>
                    </a:solidFill>
                  </a:tcPr>
                </a:tc>
                <a:tc>
                  <a:txBody>
                    <a:bodyPr/>
                    <a:lstStyle/>
                    <a:p>
                      <a:r>
                        <a:rPr sz="1725">
                          <a:solidFill>
                            <a:srgbClr val="26251E"/>
                          </a:solidFill>
                          <a:latin typeface="Arial"/>
                          <a:ea typeface="Arial"/>
                          <a:cs typeface="Arial"/>
                        </a:rPr>
                        <a:t>12 of 20 work packages complete (60%)</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Budget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At risk</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$252k forecast versus $240k approved</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Decision</a:t>
                      </a:r>
                    </a:p>
                  </a:txBody>
                  <a:tcPr marL="133350" marR="133350" marT="76200" marB="76200" anchor="ctr">
                    <a:solidFill>
                      <a:srgbClr val="F7F7F4"/>
                    </a:solidFill>
                  </a:tcPr>
                </a:tc>
                <a:tc>
                  <a:txBody>
                    <a:bodyPr/>
                    <a:lstStyle/>
                    <a:p>
                      <a:r>
                        <a:rPr sz="1725">
                          <a:solidFill>
                            <a:srgbClr val="26251E"/>
                          </a:solidFill>
                          <a:latin typeface="Arial"/>
                          <a:ea typeface="Arial"/>
                          <a:cs typeface="Arial"/>
                        </a:rPr>
                        <a:t>Due 28 Sep</a:t>
                      </a:r>
                    </a:p>
                  </a:txBody>
                  <a:tcPr marL="133350" marR="133350" marT="76200" marB="76200" anchor="ctr">
                    <a:solidFill>
                      <a:srgbClr val="F7F7F4"/>
                    </a:solidFill>
                  </a:tcPr>
                </a:tc>
                <a:tc>
                  <a:txBody>
                    <a:bodyPr/>
                    <a:lstStyle/>
                    <a:p>
                      <a:r>
                        <a:rPr sz="1725">
                          <a:solidFill>
                            <a:srgbClr val="26251E"/>
                          </a:solidFill>
                          <a:latin typeface="Arial"/>
                          <a:ea typeface="Arial"/>
                          <a:cs typeface="Arial"/>
                        </a:rPr>
                        <a:t>Approve $12k for additional QA capacity</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043054C3-DDF8-4C27-9E58-37590DBEE9EB}"/>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Overall status is at risk because the launch and forecast budget depend on the pending approval.</a:t>
            </a:r>
          </a:p>
        </p:txBody>
      </p:sp>
    </p:spTree>
    <p:extLst>
      <p:ext uri="{BB962C8B-B14F-4D97-AF65-F5344CB8AC3E}">
        <p14:creationId xmlns:p14="http://schemas.microsoft.com/office/powerpoint/2010/main" val="413091922"/>
      </p:ext>
    </p:extLst>
  </p:cSld>
</p:sld>
</file>

<file path=ppt/slides/slide3.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6014001-9BA6-4F50-89B2-0F458A7DCFF1}"/>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Integration is complete and QA begins next week</a:t>
            </a:r>
          </a:p>
        </p:txBody>
      </p:sp>
      <p:sp>
        <p:nvSpPr>
          <p:cNvPr id="2" name="">
            <a:extLst xmlns:a="http://schemas.openxmlformats.org/drawingml/2006/main">
              <a:ext uri="{FF2B5EF4-FFF2-40B4-BE49-F238E27FC236}">
                <a16:creationId xmlns:a16="http://schemas.microsoft.com/office/drawing/2014/main" id="{5913EB94-5C26-45C1-B563-E2D1812FE3A2}"/>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Compare the agreed baseline with the current forecast</a:t>
            </a:r>
          </a:p>
        </p:txBody>
      </p:sp>
      <p:sp>
        <p:nvSpPr>
          <p:cNvPr id="3" name="">
            <a:extLst xmlns:a="http://schemas.openxmlformats.org/drawingml/2006/main">
              <a:ext uri="{FF2B5EF4-FFF2-40B4-BE49-F238E27FC236}">
                <a16:creationId xmlns:a16="http://schemas.microsoft.com/office/drawing/2014/main" id="{04D4D060-D78B-46D1-922E-0AFFBE6A45A0}"/>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Illustrative example · Fictional company and sample data · Deckary</a:t>
            </a:r>
          </a:p>
        </p:txBody>
      </p:sp>
      <p:sp>
        <p:nvSpPr>
          <p:cNvPr id="4" name="">
            <a:extLst xmlns:a="http://schemas.openxmlformats.org/drawingml/2006/main">
              <a:ext uri="{FF2B5EF4-FFF2-40B4-BE49-F238E27FC236}">
                <a16:creationId xmlns:a16="http://schemas.microsoft.com/office/drawing/2014/main" id="{B4256EB7-63BF-4A52-8616-7A7D6965D810}"/>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3</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3524250"/>
                <a:gridCol w="2000250"/>
                <a:gridCol w="3143250"/>
                <a:gridCol w="2000250"/>
              </a:tblGrid>
              <a:tr h="476250">
                <a:tc>
                  <a:txBody>
                    <a:bodyPr/>
                    <a:lstStyle/>
                    <a:p>
                      <a:r>
                        <a:rPr sz="1725" b="1">
                          <a:solidFill>
                            <a:srgbClr val="FFFFFF"/>
                          </a:solidFill>
                          <a:latin typeface="Arial"/>
                          <a:ea typeface="Arial"/>
                          <a:cs typeface="Arial"/>
                        </a:rPr>
                        <a:t>Milestone</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Baseline</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Forecast / actual</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Owner</a:t>
                      </a:r>
                    </a:p>
                  </a:txBody>
                  <a:tcPr marL="133350" marR="133350" marT="76200" marB="76200" anchor="ctr">
                    <a:solidFill>
                      <a:srgbClr val="26251E"/>
                    </a:solidFill>
                  </a:tcPr>
                </a:tc>
              </a:tr>
              <a:tr h="704850">
                <a:tc>
                  <a:txBody>
                    <a:bodyPr/>
                    <a:lstStyle/>
                    <a:p>
                      <a:r>
                        <a:rPr sz="1725">
                          <a:solidFill>
                            <a:srgbClr val="26251E"/>
                          </a:solidFill>
                          <a:latin typeface="Arial"/>
                          <a:ea typeface="Arial"/>
                          <a:cs typeface="Arial"/>
                        </a:rPr>
                        <a:t>Discovery sign-off</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28 Aug</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28 Aug · complete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Product lead</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Integration complete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25 Sep</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25 Sep · complete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Tech lead</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QA sign-off</a:t>
                      </a:r>
                    </a:p>
                  </a:txBody>
                  <a:tcPr marL="133350" marR="133350" marT="76200" marB="76200" anchor="ctr">
                    <a:solidFill>
                      <a:srgbClr val="F7F7F4"/>
                    </a:solidFill>
                  </a:tcPr>
                </a:tc>
                <a:tc>
                  <a:txBody>
                    <a:bodyPr/>
                    <a:lstStyle/>
                    <a:p>
                      <a:r>
                        <a:rPr sz="1725">
                          <a:solidFill>
                            <a:srgbClr val="26251E"/>
                          </a:solidFill>
                          <a:latin typeface="Arial"/>
                          <a:ea typeface="Arial"/>
                          <a:cs typeface="Arial"/>
                        </a:rPr>
                        <a:t>9 Oct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16 Oct · at risk</a:t>
                      </a:r>
                    </a:p>
                  </a:txBody>
                  <a:tcPr marL="133350" marR="133350" marT="76200" marB="76200" anchor="ctr">
                    <a:solidFill>
                      <a:srgbClr val="F7F7F4"/>
                    </a:solidFill>
                  </a:tcPr>
                </a:tc>
                <a:tc>
                  <a:txBody>
                    <a:bodyPr/>
                    <a:lstStyle/>
                    <a:p>
                      <a:r>
                        <a:rPr sz="1725">
                          <a:solidFill>
                            <a:srgbClr val="26251E"/>
                          </a:solidFill>
                          <a:latin typeface="Arial"/>
                          <a:ea typeface="Arial"/>
                          <a:cs typeface="Arial"/>
                        </a:rPr>
                        <a:t>QA lead</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Customer launch</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23 Oct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23 Oct · at risk</a:t>
                      </a:r>
                    </a:p>
                  </a:txBody>
                  <a:tcPr marL="133350" marR="133350" marT="76200" marB="76200" anchor="ctr">
                    <a:solidFill>
                      <a:srgbClr val="F7F7F4"/>
                    </a:solidFill>
                  </a:tcPr>
                </a:tc>
                <a:tc>
                  <a:txBody>
                    <a:bodyPr/>
                    <a:lstStyle/>
                    <a:p>
                      <a:r>
                        <a:rPr sz="1725">
                          <a:solidFill>
                            <a:srgbClr val="26251E"/>
                          </a:solidFill>
                          <a:latin typeface="Arial"/>
                          <a:ea typeface="Arial"/>
                          <a:cs typeface="Arial"/>
                        </a:rPr>
                        <a:t>Sponsor</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0F99964A-E79B-48CE-9E44-06B5DF258A4A}"/>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QA has a seven-day forecast delay. The launch date remains possible only if additional capacity clears the dependency.</a:t>
            </a:r>
          </a:p>
        </p:txBody>
      </p:sp>
    </p:spTree>
    <p:extLst>
      <p:ext uri="{BB962C8B-B14F-4D97-AF65-F5344CB8AC3E}">
        <p14:creationId xmlns:p14="http://schemas.microsoft.com/office/powerpoint/2010/main" val="475229662"/>
      </p:ext>
    </p:extLst>
  </p:cSld>
</p:sld>
</file>

<file path=ppt/slides/slide4.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4E13B9E-FB92-402F-96E2-DA3D98F222CA}"/>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Spend is below plan while delivery risk remains</a:t>
            </a:r>
          </a:p>
        </p:txBody>
      </p:sp>
      <p:sp>
        <p:nvSpPr>
          <p:cNvPr id="2" name="">
            <a:extLst xmlns:a="http://schemas.openxmlformats.org/drawingml/2006/main">
              <a:ext uri="{FF2B5EF4-FFF2-40B4-BE49-F238E27FC236}">
                <a16:creationId xmlns:a16="http://schemas.microsoft.com/office/drawing/2014/main" id="{E4080EC9-33D3-4305-A2F4-598DBBE71EE0}"/>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Cumulative project spend, USD thousands</a:t>
            </a:r>
          </a:p>
        </p:txBody>
      </p:sp>
      <p:sp>
        <p:nvSpPr>
          <p:cNvPr id="3" name="">
            <a:extLst xmlns:a="http://schemas.openxmlformats.org/drawingml/2006/main">
              <a:ext uri="{FF2B5EF4-FFF2-40B4-BE49-F238E27FC236}">
                <a16:creationId xmlns:a16="http://schemas.microsoft.com/office/drawing/2014/main" id="{9BE1F546-4709-4862-9EE5-3E9BB85A51EA}"/>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Illustrative example · Fictional company and sample data · Deckary</a:t>
            </a:r>
          </a:p>
        </p:txBody>
      </p:sp>
      <p:sp>
        <p:nvSpPr>
          <p:cNvPr id="4" name="">
            <a:extLst xmlns:a="http://schemas.openxmlformats.org/drawingml/2006/main">
              <a:ext uri="{FF2B5EF4-FFF2-40B4-BE49-F238E27FC236}">
                <a16:creationId xmlns:a16="http://schemas.microsoft.com/office/drawing/2014/main" id="{DE04DCB3-D233-49DC-A749-ACCFE5DAF4CA}"/>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4</a:t>
            </a:r>
          </a:p>
        </p:txBody>
      </p:sp>
      <p:graphicFrame>
        <p:nvGraphicFramePr>
          <p:cNvPr id="11" name="Chart"/>
          <p:cNvGraphicFramePr/>
          <p:nvPr/>
        </p:nvGraphicFramePr>
        <p:xfrm>
          <a:off xmlns:a="http://schemas.openxmlformats.org/drawingml/2006/main" x="904875" y="2114550"/>
          <a:ext xmlns:a="http://schemas.openxmlformats.org/drawingml/2006/main" cx="10382250" cy="3238500"/>
        </p:xfrm>
        <a:graphic xmlns:a="http://schemas.openxmlformats.org/drawingml/2006/main">
          <a:graphicData uri="http://schemas.openxmlformats.org/drawingml/2006/chart">
            <c:chart xmlns:r="http://schemas.openxmlformats.org/officeDocument/2006/relationships" xmlns:c="http://schemas.openxmlformats.org/drawingml/2006/chart" r:id="R4be4252ae76147e0"/>
          </a:graphicData>
        </a:graphic>
      </p:graphicFrame>
      <p:sp>
        <p:nvSpPr>
          <p:cNvPr id="6" name="">
            <a:extLst xmlns:a="http://schemas.openxmlformats.org/drawingml/2006/main">
              <a:ext uri="{FF2B5EF4-FFF2-40B4-BE49-F238E27FC236}">
                <a16:creationId xmlns:a16="http://schemas.microsoft.com/office/drawing/2014/main" id="{F06653F2-9608-49DD-B6D0-BEC5A29AF0CD}"/>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Week 6 spend is $132k versus $144k planned. Underspend alone does not show delivery is on track. Forecast final cost is $252k.</a:t>
            </a:r>
          </a:p>
        </p:txBody>
      </p:sp>
    </p:spTree>
    <p:extLst>
      <p:ext uri="{BB962C8B-B14F-4D97-AF65-F5344CB8AC3E}">
        <p14:creationId xmlns:p14="http://schemas.microsoft.com/office/powerpoint/2010/main" val="1591722419"/>
      </p:ext>
    </p:extLst>
  </p:cSld>
</p:sld>
</file>

<file path=ppt/slides/slide5.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A5C3D7B2-81AB-479C-B58A-61A209629831}"/>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Forecast cost exceeds budget by $12k</a:t>
            </a:r>
          </a:p>
        </p:txBody>
      </p:sp>
      <p:sp>
        <p:nvSpPr>
          <p:cNvPr id="2" name="">
            <a:extLst xmlns:a="http://schemas.openxmlformats.org/drawingml/2006/main">
              <a:ext uri="{FF2B5EF4-FFF2-40B4-BE49-F238E27FC236}">
                <a16:creationId xmlns:a16="http://schemas.microsoft.com/office/drawing/2014/main" id="{298C0F64-AFED-4010-A697-88A0BA051698}"/>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USD thousands. Actual to date plus remaining estimate equals forecast.</a:t>
            </a:r>
          </a:p>
        </p:txBody>
      </p:sp>
      <p:sp>
        <p:nvSpPr>
          <p:cNvPr id="3" name="">
            <a:extLst xmlns:a="http://schemas.openxmlformats.org/drawingml/2006/main">
              <a:ext uri="{FF2B5EF4-FFF2-40B4-BE49-F238E27FC236}">
                <a16:creationId xmlns:a16="http://schemas.microsoft.com/office/drawing/2014/main" id="{D483B6FE-C94F-4568-9CB0-E28AFEEF4F3A}"/>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Illustrative example · Fictional company and sample data · Deckary</a:t>
            </a:r>
          </a:p>
        </p:txBody>
      </p:sp>
      <p:sp>
        <p:nvSpPr>
          <p:cNvPr id="4" name="">
            <a:extLst xmlns:a="http://schemas.openxmlformats.org/drawingml/2006/main">
              <a:ext uri="{FF2B5EF4-FFF2-40B4-BE49-F238E27FC236}">
                <a16:creationId xmlns:a16="http://schemas.microsoft.com/office/drawing/2014/main" id="{9978B7D7-7C83-4022-987E-3C62D8A370FE}"/>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5</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3333750"/>
                <a:gridCol w="1714500"/>
                <a:gridCol w="1809750"/>
                <a:gridCol w="1905000"/>
                <a:gridCol w="1905000"/>
              </a:tblGrid>
              <a:tr h="476250">
                <a:tc>
                  <a:txBody>
                    <a:bodyPr/>
                    <a:lstStyle/>
                    <a:p>
                      <a:r>
                        <a:rPr sz="1725" b="1">
                          <a:solidFill>
                            <a:srgbClr val="FFFFFF"/>
                          </a:solidFill>
                          <a:latin typeface="Arial"/>
                          <a:ea typeface="Arial"/>
                          <a:cs typeface="Arial"/>
                        </a:rPr>
                        <a:t>Workstream</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Budget</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Actual</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Remaining</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Forecast</a:t>
                      </a:r>
                    </a:p>
                  </a:txBody>
                  <a:tcPr marL="133350" marR="133350" marT="76200" marB="76200" anchor="ctr">
                    <a:solidFill>
                      <a:srgbClr val="26251E"/>
                    </a:solidFill>
                  </a:tcPr>
                </a:tc>
              </a:tr>
              <a:tr h="563880">
                <a:tc>
                  <a:txBody>
                    <a:bodyPr/>
                    <a:lstStyle/>
                    <a:p>
                      <a:r>
                        <a:rPr sz="1725">
                          <a:solidFill>
                            <a:srgbClr val="26251E"/>
                          </a:solidFill>
                          <a:latin typeface="Arial"/>
                          <a:ea typeface="Arial"/>
                          <a:cs typeface="Arial"/>
                        </a:rPr>
                        <a:t>Discovery</a:t>
                      </a:r>
                    </a:p>
                  </a:txBody>
                  <a:tcPr marL="133350" marR="133350" marT="76200" marB="76200" anchor="ctr">
                    <a:solidFill>
                      <a:srgbClr val="F7F7F4"/>
                    </a:solidFill>
                  </a:tcPr>
                </a:tc>
                <a:tc>
                  <a:txBody>
                    <a:bodyPr/>
                    <a:lstStyle/>
                    <a:p>
                      <a:r>
                        <a:rPr sz="1725">
                          <a:solidFill>
                            <a:srgbClr val="26251E"/>
                          </a:solidFill>
                          <a:latin typeface="Arial"/>
                          <a:ea typeface="Arial"/>
                          <a:cs typeface="Arial"/>
                        </a:rPr>
                        <a:t>40</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24</a:t>
                      </a:r>
                    </a:p>
                  </a:txBody>
                  <a:tcPr marL="133350" marR="133350" marT="76200" marB="76200" anchor="ctr">
                    <a:solidFill>
                      <a:srgbClr val="F7F7F4"/>
                    </a:solidFill>
                  </a:tcPr>
                </a:tc>
                <a:tc>
                  <a:txBody>
                    <a:bodyPr/>
                    <a:lstStyle/>
                    <a:p>
                      <a:r>
                        <a:rPr sz="1725">
                          <a:solidFill>
                            <a:srgbClr val="26251E"/>
                          </a:solidFill>
                          <a:latin typeface="Arial"/>
                          <a:ea typeface="Arial"/>
                          <a:cs typeface="Arial"/>
                        </a:rPr>
                        <a:t>16</a:t>
                      </a:r>
                    </a:p>
                  </a:txBody>
                  <a:tcPr marL="133350" marR="133350" marT="76200" marB="76200" anchor="ctr">
                    <a:solidFill>
                      <a:srgbClr val="F7F7F4"/>
                    </a:solidFill>
                  </a:tcPr>
                </a:tc>
                <a:tc>
                  <a:txBody>
                    <a:bodyPr/>
                    <a:lstStyle/>
                    <a:p>
                      <a:r>
                        <a:rPr sz="1725">
                          <a:solidFill>
                            <a:srgbClr val="26251E"/>
                          </a:solidFill>
                          <a:latin typeface="Arial"/>
                          <a:ea typeface="Arial"/>
                          <a:cs typeface="Arial"/>
                        </a:rPr>
                        <a:t>40</a:t>
                      </a:r>
                    </a:p>
                  </a:txBody>
                  <a:tcPr marL="133350" marR="133350" marT="76200" marB="76200" anchor="ctr">
                    <a:solidFill>
                      <a:srgbClr val="F7F7F4"/>
                    </a:solidFill>
                  </a:tcPr>
                </a:tc>
              </a:tr>
              <a:tr h="563880">
                <a:tc>
                  <a:txBody>
                    <a:bodyPr/>
                    <a:lstStyle/>
                    <a:p>
                      <a:r>
                        <a:rPr sz="1725">
                          <a:solidFill>
                            <a:srgbClr val="26251E"/>
                          </a:solidFill>
                          <a:latin typeface="Arial"/>
                          <a:ea typeface="Arial"/>
                          <a:cs typeface="Arial"/>
                        </a:rPr>
                        <a:t>Build</a:t>
                      </a:r>
                    </a:p>
                  </a:txBody>
                  <a:tcPr marL="133350" marR="133350" marT="76200" marB="76200" anchor="ctr">
                    <a:solidFill>
                      <a:srgbClr val="F7F7F4"/>
                    </a:solidFill>
                  </a:tcPr>
                </a:tc>
                <a:tc>
                  <a:txBody>
                    <a:bodyPr/>
                    <a:lstStyle/>
                    <a:p>
                      <a:r>
                        <a:rPr sz="1725">
                          <a:solidFill>
                            <a:srgbClr val="26251E"/>
                          </a:solidFill>
                          <a:latin typeface="Arial"/>
                          <a:ea typeface="Arial"/>
                          <a:cs typeface="Arial"/>
                        </a:rPr>
                        <a:t>120</a:t>
                      </a:r>
                    </a:p>
                  </a:txBody>
                  <a:tcPr marL="133350" marR="133350" marT="76200" marB="76200" anchor="ctr">
                    <a:solidFill>
                      <a:srgbClr val="F7F7F4"/>
                    </a:solidFill>
                  </a:tcPr>
                </a:tc>
                <a:tc>
                  <a:txBody>
                    <a:bodyPr/>
                    <a:lstStyle/>
                    <a:p>
                      <a:r>
                        <a:rPr sz="1725">
                          <a:solidFill>
                            <a:srgbClr val="26251E"/>
                          </a:solidFill>
                          <a:latin typeface="Arial"/>
                          <a:ea typeface="Arial"/>
                          <a:cs typeface="Arial"/>
                        </a:rPr>
                        <a:t>72</a:t>
                      </a:r>
                    </a:p>
                  </a:txBody>
                  <a:tcPr marL="133350" marR="133350" marT="76200" marB="76200" anchor="ctr">
                    <a:solidFill>
                      <a:srgbClr val="F7F7F4"/>
                    </a:solidFill>
                  </a:tcPr>
                </a:tc>
                <a:tc>
                  <a:txBody>
                    <a:bodyPr/>
                    <a:lstStyle/>
                    <a:p>
                      <a:r>
                        <a:rPr sz="1725">
                          <a:solidFill>
                            <a:srgbClr val="26251E"/>
                          </a:solidFill>
                          <a:latin typeface="Arial"/>
                          <a:ea typeface="Arial"/>
                          <a:cs typeface="Arial"/>
                        </a:rPr>
                        <a:t>60</a:t>
                      </a:r>
                    </a:p>
                  </a:txBody>
                  <a:tcPr marL="133350" marR="133350" marT="76200" marB="76200" anchor="ctr">
                    <a:solidFill>
                      <a:srgbClr val="F7F7F4"/>
                    </a:solidFill>
                  </a:tcPr>
                </a:tc>
                <a:tc>
                  <a:txBody>
                    <a:bodyPr/>
                    <a:lstStyle/>
                    <a:p>
                      <a:r>
                        <a:rPr sz="1725">
                          <a:solidFill>
                            <a:srgbClr val="26251E"/>
                          </a:solidFill>
                          <a:latin typeface="Arial"/>
                          <a:ea typeface="Arial"/>
                          <a:cs typeface="Arial"/>
                        </a:rPr>
                        <a:t>132</a:t>
                      </a:r>
                    </a:p>
                  </a:txBody>
                  <a:tcPr marL="133350" marR="133350" marT="76200" marB="76200" anchor="ctr">
                    <a:solidFill>
                      <a:srgbClr val="F7F7F4"/>
                    </a:solidFill>
                  </a:tcPr>
                </a:tc>
              </a:tr>
              <a:tr h="563880">
                <a:tc>
                  <a:txBody>
                    <a:bodyPr/>
                    <a:lstStyle/>
                    <a:p>
                      <a:r>
                        <a:rPr sz="1725">
                          <a:solidFill>
                            <a:srgbClr val="26251E"/>
                          </a:solidFill>
                          <a:latin typeface="Arial"/>
                          <a:ea typeface="Arial"/>
                          <a:cs typeface="Arial"/>
                        </a:rPr>
                        <a:t>QA</a:t>
                      </a:r>
                    </a:p>
                  </a:txBody>
                  <a:tcPr marL="133350" marR="133350" marT="76200" marB="76200" anchor="ctr">
                    <a:solidFill>
                      <a:srgbClr val="F7F7F4"/>
                    </a:solidFill>
                  </a:tcPr>
                </a:tc>
                <a:tc>
                  <a:txBody>
                    <a:bodyPr/>
                    <a:lstStyle/>
                    <a:p>
                      <a:r>
                        <a:rPr sz="1725">
                          <a:solidFill>
                            <a:srgbClr val="26251E"/>
                          </a:solidFill>
                          <a:latin typeface="Arial"/>
                          <a:ea typeface="Arial"/>
                          <a:cs typeface="Arial"/>
                        </a:rPr>
                        <a:t>48</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24</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24</a:t>
                      </a:r>
                    </a:p>
                  </a:txBody>
                  <a:tcPr marL="133350" marR="133350" marT="76200" marB="76200" anchor="ctr">
                    <a:solidFill>
                      <a:srgbClr val="F7F7F4"/>
                    </a:solidFill>
                  </a:tcPr>
                </a:tc>
                <a:tc>
                  <a:txBody>
                    <a:bodyPr/>
                    <a:lstStyle/>
                    <a:p>
                      <a:r>
                        <a:rPr sz="1725">
                          <a:solidFill>
                            <a:srgbClr val="26251E"/>
                          </a:solidFill>
                          <a:latin typeface="Arial"/>
                          <a:ea typeface="Arial"/>
                          <a:cs typeface="Arial"/>
                        </a:rPr>
                        <a:t>48</a:t>
                      </a:r>
                    </a:p>
                  </a:txBody>
                  <a:tcPr marL="133350" marR="133350" marT="76200" marB="76200" anchor="ctr">
                    <a:solidFill>
                      <a:srgbClr val="F7F7F4"/>
                    </a:solidFill>
                  </a:tcPr>
                </a:tc>
              </a:tr>
              <a:tr h="563880">
                <a:tc>
                  <a:txBody>
                    <a:bodyPr/>
                    <a:lstStyle/>
                    <a:p>
                      <a:r>
                        <a:rPr sz="1725">
                          <a:solidFill>
                            <a:srgbClr val="26251E"/>
                          </a:solidFill>
                          <a:latin typeface="Arial"/>
                          <a:ea typeface="Arial"/>
                          <a:cs typeface="Arial"/>
                        </a:rPr>
                        <a:t>Rollout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32</a:t>
                      </a:r>
                    </a:p>
                  </a:txBody>
                  <a:tcPr marL="133350" marR="133350" marT="76200" marB="76200" anchor="ctr">
                    <a:solidFill>
                      <a:srgbClr val="F7F7F4"/>
                    </a:solidFill>
                  </a:tcPr>
                </a:tc>
                <a:tc>
                  <a:txBody>
                    <a:bodyPr/>
                    <a:lstStyle/>
                    <a:p>
                      <a:r>
                        <a:rPr sz="1725">
                          <a:solidFill>
                            <a:srgbClr val="26251E"/>
                          </a:solidFill>
                          <a:latin typeface="Arial"/>
                          <a:ea typeface="Arial"/>
                          <a:cs typeface="Arial"/>
                        </a:rPr>
                        <a:t>12</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20</a:t>
                      </a:r>
                    </a:p>
                  </a:txBody>
                  <a:tcPr marL="133350" marR="133350" marT="76200" marB="76200" anchor="ctr">
                    <a:solidFill>
                      <a:srgbClr val="F7F7F4"/>
                    </a:solidFill>
                  </a:tcPr>
                </a:tc>
                <a:tc>
                  <a:txBody>
                    <a:bodyPr/>
                    <a:lstStyle/>
                    <a:p>
                      <a:r>
                        <a:rPr sz="1725">
                          <a:solidFill>
                            <a:srgbClr val="26251E"/>
                          </a:solidFill>
                          <a:latin typeface="Arial"/>
                          <a:ea typeface="Arial"/>
                          <a:cs typeface="Arial"/>
                        </a:rPr>
                        <a:t>32</a:t>
                      </a:r>
                    </a:p>
                  </a:txBody>
                  <a:tcPr marL="133350" marR="133350" marT="76200" marB="76200" anchor="ctr">
                    <a:solidFill>
                      <a:srgbClr val="F7F7F4"/>
                    </a:solidFill>
                  </a:tcPr>
                </a:tc>
              </a:tr>
              <a:tr h="563880">
                <a:tc>
                  <a:txBody>
                    <a:bodyPr/>
                    <a:lstStyle/>
                    <a:p>
                      <a:r>
                        <a:rPr sz="1725">
                          <a:solidFill>
                            <a:srgbClr val="26251E"/>
                          </a:solidFill>
                          <a:latin typeface="Arial"/>
                          <a:ea typeface="Arial"/>
                          <a:cs typeface="Arial"/>
                        </a:rPr>
                        <a:t>Total</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240</a:t>
                      </a:r>
                    </a:p>
                  </a:txBody>
                  <a:tcPr marL="133350" marR="133350" marT="76200" marB="76200" anchor="ctr">
                    <a:solidFill>
                      <a:srgbClr val="F7F7F4"/>
                    </a:solidFill>
                  </a:tcPr>
                </a:tc>
                <a:tc>
                  <a:txBody>
                    <a:bodyPr/>
                    <a:lstStyle/>
                    <a:p>
                      <a:r>
                        <a:rPr sz="1725">
                          <a:solidFill>
                            <a:srgbClr val="26251E"/>
                          </a:solidFill>
                          <a:latin typeface="Arial"/>
                          <a:ea typeface="Arial"/>
                          <a:cs typeface="Arial"/>
                        </a:rPr>
                        <a:t>132</a:t>
                      </a:r>
                    </a:p>
                  </a:txBody>
                  <a:tcPr marL="133350" marR="133350" marT="76200" marB="76200" anchor="ctr">
                    <a:solidFill>
                      <a:srgbClr val="F7F7F4"/>
                    </a:solidFill>
                  </a:tcPr>
                </a:tc>
                <a:tc>
                  <a:txBody>
                    <a:bodyPr/>
                    <a:lstStyle/>
                    <a:p>
                      <a:r>
                        <a:rPr sz="1725">
                          <a:solidFill>
                            <a:srgbClr val="26251E"/>
                          </a:solidFill>
                          <a:latin typeface="Arial"/>
                          <a:ea typeface="Arial"/>
                          <a:cs typeface="Arial"/>
                        </a:rPr>
                        <a:t>120</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252</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8F6DBD62-E807-4EFB-9E49-5383347DB69C}"/>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Forecast variance = $252k − $240k = $12k (5%). Additional QA capacity supports build verification and is charged to the build workstream.</a:t>
            </a:r>
          </a:p>
        </p:txBody>
      </p:sp>
    </p:spTree>
    <p:extLst>
      <p:ext uri="{BB962C8B-B14F-4D97-AF65-F5344CB8AC3E}">
        <p14:creationId xmlns:p14="http://schemas.microsoft.com/office/powerpoint/2010/main" val="1215513365"/>
      </p:ext>
    </p:extLst>
  </p:cSld>
</p:sld>
</file>

<file path=ppt/slides/slide6.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F7006D80-2F00-446E-9C6F-51FA523E4831}"/>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Test environment access blocks two work packages</a:t>
            </a:r>
          </a:p>
        </p:txBody>
      </p:sp>
      <p:sp>
        <p:nvSpPr>
          <p:cNvPr id="2" name="">
            <a:extLst xmlns:a="http://schemas.openxmlformats.org/drawingml/2006/main">
              <a:ext uri="{FF2B5EF4-FFF2-40B4-BE49-F238E27FC236}">
                <a16:creationId xmlns:a16="http://schemas.microsoft.com/office/drawing/2014/main" id="{46DD7C04-F39B-4CB1-8F6C-91CF9BAA35F4}"/>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Current blockers need a dated resolution, not only a status label</a:t>
            </a:r>
          </a:p>
        </p:txBody>
      </p:sp>
      <p:sp>
        <p:nvSpPr>
          <p:cNvPr id="3" name="">
            <a:extLst xmlns:a="http://schemas.openxmlformats.org/drawingml/2006/main">
              <a:ext uri="{FF2B5EF4-FFF2-40B4-BE49-F238E27FC236}">
                <a16:creationId xmlns:a16="http://schemas.microsoft.com/office/drawing/2014/main" id="{8C861C89-F3B4-4921-989B-292AC4DD247E}"/>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Illustrative example · Fictional company and sample data · Deckary</a:t>
            </a:r>
          </a:p>
        </p:txBody>
      </p:sp>
      <p:sp>
        <p:nvSpPr>
          <p:cNvPr id="4" name="">
            <a:extLst xmlns:a="http://schemas.openxmlformats.org/drawingml/2006/main">
              <a:ext uri="{FF2B5EF4-FFF2-40B4-BE49-F238E27FC236}">
                <a16:creationId xmlns:a16="http://schemas.microsoft.com/office/drawing/2014/main" id="{0588E831-F73F-488C-998E-244BBC7C7C8A}"/>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6</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3238500"/>
                <a:gridCol w="3238500"/>
                <a:gridCol w="4191000"/>
              </a:tblGrid>
              <a:tr h="476250">
                <a:tc>
                  <a:txBody>
                    <a:bodyPr/>
                    <a:lstStyle/>
                    <a:p>
                      <a:r>
                        <a:rPr sz="1725" b="1">
                          <a:solidFill>
                            <a:srgbClr val="FFFFFF"/>
                          </a:solidFill>
                          <a:latin typeface="Arial"/>
                          <a:ea typeface="Arial"/>
                          <a:cs typeface="Arial"/>
                        </a:rPr>
                        <a:t>Blocker / risk</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Impact</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Action / owner / due</a:t>
                      </a:r>
                    </a:p>
                  </a:txBody>
                  <a:tcPr marL="133350" marR="133350" marT="76200" marB="76200" anchor="ctr">
                    <a:solidFill>
                      <a:srgbClr val="26251E"/>
                    </a:solidFill>
                  </a:tcPr>
                </a:tc>
              </a:tr>
              <a:tr h="939800">
                <a:tc>
                  <a:txBody>
                    <a:bodyPr/>
                    <a:lstStyle/>
                    <a:p>
                      <a:r>
                        <a:rPr sz="1725">
                          <a:solidFill>
                            <a:srgbClr val="26251E"/>
                          </a:solidFill>
                          <a:latin typeface="Arial"/>
                          <a:ea typeface="Arial"/>
                          <a:cs typeface="Arial"/>
                        </a:rPr>
                        <a:t>Test environment access</a:t>
                      </a:r>
                    </a:p>
                  </a:txBody>
                  <a:tcPr marL="133350" marR="133350" marT="76200" marB="76200" anchor="ctr">
                    <a:solidFill>
                      <a:srgbClr val="F7F7F4"/>
                    </a:solidFill>
                  </a:tcPr>
                </a:tc>
                <a:tc>
                  <a:txBody>
                    <a:bodyPr/>
                    <a:lstStyle/>
                    <a:p>
                      <a:r>
                        <a:rPr sz="1725">
                          <a:solidFill>
                            <a:srgbClr val="26251E"/>
                          </a:solidFill>
                          <a:latin typeface="Arial"/>
                          <a:ea typeface="Arial"/>
                          <a:cs typeface="Arial"/>
                        </a:rPr>
                        <a:t>Two packages cannot begin QA</a:t>
                      </a:r>
                    </a:p>
                  </a:txBody>
                  <a:tcPr marL="133350" marR="133350" marT="76200" marB="76200" anchor="ctr">
                    <a:solidFill>
                      <a:srgbClr val="F7F7F4"/>
                    </a:solidFill>
                  </a:tcPr>
                </a:tc>
                <a:tc>
                  <a:txBody>
                    <a:bodyPr/>
                    <a:lstStyle/>
                    <a:p>
                      <a:r>
                        <a:rPr sz="1725">
                          <a:solidFill>
                            <a:srgbClr val="26251E"/>
                          </a:solidFill>
                          <a:latin typeface="Arial"/>
                          <a:ea typeface="Arial"/>
                          <a:cs typeface="Arial"/>
                        </a:rPr>
                        <a:t>IT grants access / Tech lead / 28 Sep</a:t>
                      </a:r>
                    </a:p>
                  </a:txBody>
                  <a:tcPr marL="133350" marR="133350" marT="76200" marB="76200" anchor="ctr">
                    <a:solidFill>
                      <a:srgbClr val="F7F7F4"/>
                    </a:solidFill>
                  </a:tcPr>
                </a:tc>
              </a:tr>
              <a:tr h="939800">
                <a:tc>
                  <a:txBody>
                    <a:bodyPr/>
                    <a:lstStyle/>
                    <a:p>
                      <a:r>
                        <a:rPr sz="1725">
                          <a:solidFill>
                            <a:srgbClr val="26251E"/>
                          </a:solidFill>
                          <a:latin typeface="Arial"/>
                          <a:ea typeface="Arial"/>
                          <a:cs typeface="Arial"/>
                        </a:rPr>
                        <a:t>QA capacity gap</a:t>
                      </a:r>
                    </a:p>
                  </a:txBody>
                  <a:tcPr marL="133350" marR="133350" marT="76200" marB="76200" anchor="ctr">
                    <a:solidFill>
                      <a:srgbClr val="F7F7F4"/>
                    </a:solidFill>
                  </a:tcPr>
                </a:tc>
                <a:tc>
                  <a:txBody>
                    <a:bodyPr/>
                    <a:lstStyle/>
                    <a:p>
                      <a:r>
                        <a:rPr sz="1725">
                          <a:solidFill>
                            <a:srgbClr val="26251E"/>
                          </a:solidFill>
                          <a:latin typeface="Arial"/>
                          <a:ea typeface="Arial"/>
                          <a:cs typeface="Arial"/>
                        </a:rPr>
                        <a:t>Forecast sign-off moves to 16 Oct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Confirm contractor / Sponsor / 28 Sep</a:t>
                      </a:r>
                    </a:p>
                  </a:txBody>
                  <a:tcPr marL="133350" marR="133350" marT="76200" marB="76200" anchor="ctr">
                    <a:solidFill>
                      <a:srgbClr val="F7F7F4"/>
                    </a:solidFill>
                  </a:tcPr>
                </a:tc>
              </a:tr>
              <a:tr h="939800">
                <a:tc>
                  <a:txBody>
                    <a:bodyPr/>
                    <a:lstStyle/>
                    <a:p>
                      <a:r>
                        <a:rPr sz="1725">
                          <a:solidFill>
                            <a:srgbClr val="26251E"/>
                          </a:solidFill>
                          <a:latin typeface="Arial"/>
                          <a:ea typeface="Arial"/>
                          <a:cs typeface="Arial"/>
                        </a:rPr>
                        <a:t>Late scope requests</a:t>
                      </a:r>
                    </a:p>
                  </a:txBody>
                  <a:tcPr marL="133350" marR="133350" marT="76200" marB="76200" anchor="ctr">
                    <a:solidFill>
                      <a:srgbClr val="F7F7F4"/>
                    </a:solidFill>
                  </a:tcPr>
                </a:tc>
                <a:tc>
                  <a:txBody>
                    <a:bodyPr/>
                    <a:lstStyle/>
                    <a:p>
                      <a:r>
                        <a:rPr sz="1725">
                          <a:solidFill>
                            <a:srgbClr val="26251E"/>
                          </a:solidFill>
                          <a:latin typeface="Arial"/>
                          <a:ea typeface="Arial"/>
                          <a:cs typeface="Arial"/>
                        </a:rPr>
                        <a:t>Could increase release workload</a:t>
                      </a:r>
                    </a:p>
                  </a:txBody>
                  <a:tcPr marL="133350" marR="133350" marT="76200" marB="76200" anchor="ctr">
                    <a:solidFill>
                      <a:srgbClr val="F7F7F4"/>
                    </a:solidFill>
                  </a:tcPr>
                </a:tc>
                <a:tc>
                  <a:txBody>
                    <a:bodyPr/>
                    <a:lstStyle/>
                    <a:p>
                      <a:r>
                        <a:rPr sz="1725">
                          <a:solidFill>
                            <a:srgbClr val="26251E"/>
                          </a:solidFill>
                          <a:latin typeface="Arial"/>
                          <a:ea typeface="Arial"/>
                          <a:cs typeface="Arial"/>
                        </a:rPr>
                        <a:t>Freeze changes / Product lead / 30 Sep</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70B6C5A7-1D6C-4208-868F-1F104F199F8C}"/>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Distinguish a current blocker from a future risk. Escalate overdue actions at the next sponsor meeting.</a:t>
            </a:r>
          </a:p>
        </p:txBody>
      </p:sp>
    </p:spTree>
    <p:extLst>
      <p:ext uri="{BB962C8B-B14F-4D97-AF65-F5344CB8AC3E}">
        <p14:creationId xmlns:p14="http://schemas.microsoft.com/office/powerpoint/2010/main" val="1590472848"/>
      </p:ext>
    </p:extLst>
  </p:cSld>
</p:sld>
</file>

<file path=ppt/slides/slide7.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51AA89D-2F44-4A9F-BD05-61070F9A1BFA}"/>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Approval on 28 September protects the launch plan</a:t>
            </a:r>
          </a:p>
        </p:txBody>
      </p:sp>
      <p:sp>
        <p:nvSpPr>
          <p:cNvPr id="2" name="">
            <a:extLst xmlns:a="http://schemas.openxmlformats.org/drawingml/2006/main">
              <a:ext uri="{FF2B5EF4-FFF2-40B4-BE49-F238E27FC236}">
                <a16:creationId xmlns:a16="http://schemas.microsoft.com/office/drawing/2014/main" id="{67545F75-99E7-41B3-A415-ADDB92C25BD3}"/>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Accountability for the next reporting period</a:t>
            </a:r>
          </a:p>
        </p:txBody>
      </p:sp>
      <p:sp>
        <p:nvSpPr>
          <p:cNvPr id="3" name="">
            <a:extLst xmlns:a="http://schemas.openxmlformats.org/drawingml/2006/main">
              <a:ext uri="{FF2B5EF4-FFF2-40B4-BE49-F238E27FC236}">
                <a16:creationId xmlns:a16="http://schemas.microsoft.com/office/drawing/2014/main" id="{1C31EBD6-5A8E-4308-A860-C0F10720F6B7}"/>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Illustrative example · Fictional company and sample data · Deckary</a:t>
            </a:r>
          </a:p>
        </p:txBody>
      </p:sp>
      <p:sp>
        <p:nvSpPr>
          <p:cNvPr id="4" name="">
            <a:extLst xmlns:a="http://schemas.openxmlformats.org/drawingml/2006/main">
              <a:ext uri="{FF2B5EF4-FFF2-40B4-BE49-F238E27FC236}">
                <a16:creationId xmlns:a16="http://schemas.microsoft.com/office/drawing/2014/main" id="{4B11D330-5D22-45D4-A0F4-2C47DA32F9CF}"/>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7</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4667250"/>
                <a:gridCol w="2286000"/>
                <a:gridCol w="3714750"/>
              </a:tblGrid>
              <a:tr h="476250">
                <a:tc>
                  <a:txBody>
                    <a:bodyPr/>
                    <a:lstStyle/>
                    <a:p>
                      <a:r>
                        <a:rPr sz="1725" b="1">
                          <a:solidFill>
                            <a:srgbClr val="FFFFFF"/>
                          </a:solidFill>
                          <a:latin typeface="Arial"/>
                          <a:ea typeface="Arial"/>
                          <a:cs typeface="Arial"/>
                        </a:rPr>
                        <a:t>Action / decision</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Owner</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Due / acceptance</a:t>
                      </a:r>
                    </a:p>
                  </a:txBody>
                  <a:tcPr marL="133350" marR="133350" marT="76200" marB="76200" anchor="ctr">
                    <a:solidFill>
                      <a:srgbClr val="26251E"/>
                    </a:solidFill>
                  </a:tcPr>
                </a:tc>
              </a:tr>
              <a:tr h="704850">
                <a:tc>
                  <a:txBody>
                    <a:bodyPr/>
                    <a:lstStyle/>
                    <a:p>
                      <a:r>
                        <a:rPr sz="1725">
                          <a:solidFill>
                            <a:srgbClr val="26251E"/>
                          </a:solidFill>
                          <a:latin typeface="Arial"/>
                          <a:ea typeface="Arial"/>
                          <a:cs typeface="Arial"/>
                        </a:rPr>
                        <a:t>Approve $12k budget increase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Sponsor</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28 Sep / cap becomes $252k</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Confirm QA contractor capacity</a:t>
                      </a:r>
                    </a:p>
                  </a:txBody>
                  <a:tcPr marL="133350" marR="133350" marT="76200" marB="76200" anchor="ctr">
                    <a:solidFill>
                      <a:srgbClr val="F7F7F4"/>
                    </a:solidFill>
                  </a:tcPr>
                </a:tc>
                <a:tc>
                  <a:txBody>
                    <a:bodyPr/>
                    <a:lstStyle/>
                    <a:p>
                      <a:r>
                        <a:rPr sz="1725">
                          <a:solidFill>
                            <a:srgbClr val="26251E"/>
                          </a:solidFill>
                          <a:latin typeface="Arial"/>
                          <a:ea typeface="Arial"/>
                          <a:cs typeface="Arial"/>
                        </a:rPr>
                        <a:t>QA lead</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29 Sep / booking confirmed</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Complete regression test cycle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Tech lead</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 Oct / critical defects triaged</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Issue next progress report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Project manager</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 Oct / forecasts refreshed</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92EBF008-A99C-4C1B-93C8-ACB0F64A28D2}"/>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If the sponsor declines the increase, replan the QA scope and launch date. Record the actual decision rather than assuming approval.</a:t>
            </a:r>
          </a:p>
        </p:txBody>
      </p:sp>
    </p:spTree>
    <p:extLst>
      <p:ext uri="{BB962C8B-B14F-4D97-AF65-F5344CB8AC3E}">
        <p14:creationId xmlns:p14="http://schemas.microsoft.com/office/powerpoint/2010/main" val="2048977624"/>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2026-09-26T16:16:07.2820000Z</dcterms:created>
  <dcterms:modified xsi:type="dcterms:W3CDTF">2026-09-26T16:16:07.2820000Z</dcterms:modified>
</coreProperties>
</file>