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16b267ce97e4753" /><Relationship Type="http://schemas.openxmlformats.org/officeDocument/2006/relationships/extended-properties" Target="/docProps/app.xml" Id="Rcdc798b9b6b545f8" /><Relationship Type="http://schemas.openxmlformats.org/officeDocument/2006/relationships/officeDocument" Target="/ppt/presentation.xml" Id="Rab14ab7853f54860" /></Relationships>
</file>

<file path=ppt/presentation.xml><?xml version="1.0" encoding="utf-8"?>
<p:presentation xmlns:p="http://schemas.openxmlformats.org/presentationml/2006/main">
  <p:sldMasterIdLst>
    <p:sldMasterId xmlns:r="http://schemas.openxmlformats.org/officeDocument/2006/relationships" id="2147483648" r:id="R5d394c3c0a174b7b"/>
  </p:sldMasterIdLst>
  <p:notesMasterIdLst>
    <p:notesMasterId xmlns:r="http://schemas.openxmlformats.org/officeDocument/2006/relationships" r:id="R6d155d2d61754442"/>
  </p:notesMasterIdLst>
  <p:sldIdLst>
    <p:sldId xmlns:r="http://schemas.openxmlformats.org/officeDocument/2006/relationships" id="256" r:id="R74d0b18014f44360"/>
    <p:sldId xmlns:r="http://schemas.openxmlformats.org/officeDocument/2006/relationships" id="257" r:id="R818ec6a907bb4fac"/>
    <p:sldId xmlns:r="http://schemas.openxmlformats.org/officeDocument/2006/relationships" id="258" r:id="R2c9a09fa069c47f1"/>
    <p:sldId xmlns:r="http://schemas.openxmlformats.org/officeDocument/2006/relationships" id="259" r:id="R2b14eb06a4b5445b"/>
    <p:sldId xmlns:r="http://schemas.openxmlformats.org/officeDocument/2006/relationships" id="260" r:id="R736ef28489094f35"/>
    <p:sldId xmlns:r="http://schemas.openxmlformats.org/officeDocument/2006/relationships" id="261" r:id="Rc577d4632ec34aff"/>
    <p:sldId xmlns:r="http://schemas.openxmlformats.org/officeDocument/2006/relationships" id="262" r:id="R12501bcabd50458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1fcd72fa31d4ac1" /><Relationship Type="http://schemas.openxmlformats.org/officeDocument/2006/relationships/slideMaster" Target="/ppt/slideMasters/slideMaster1.xml" Id="R5d394c3c0a174b7b" /><Relationship Type="http://schemas.openxmlformats.org/officeDocument/2006/relationships/notesMaster" Target="/ppt/notesMasters/notesMaster1.xml" Id="R6d155d2d61754442" /><Relationship Type="http://schemas.openxmlformats.org/officeDocument/2006/relationships/presProps" Target="/ppt/presProps.xml" Id="Rc3a89bbf574e44db" /><Relationship Type="http://schemas.openxmlformats.org/officeDocument/2006/relationships/tableStyles" Target="/ppt/tableStyles.xml" Id="Rb80240ce201c4d75" /><Relationship Type="http://schemas.openxmlformats.org/officeDocument/2006/relationships/slide" Target="/ppt/slides/slide1.xml" Id="R74d0b18014f44360" /><Relationship Type="http://schemas.openxmlformats.org/officeDocument/2006/relationships/slide" Target="/ppt/slides/slide2.xml" Id="R818ec6a907bb4fac" /><Relationship Type="http://schemas.openxmlformats.org/officeDocument/2006/relationships/slide" Target="/ppt/slides/slide3.xml" Id="R2c9a09fa069c47f1" /><Relationship Type="http://schemas.openxmlformats.org/officeDocument/2006/relationships/slide" Target="/ppt/slides/slide4.xml" Id="R2b14eb06a4b5445b" /><Relationship Type="http://schemas.openxmlformats.org/officeDocument/2006/relationships/slide" Target="/ppt/slides/slide5.xml" Id="R736ef28489094f35" /><Relationship Type="http://schemas.openxmlformats.org/officeDocument/2006/relationships/slide" Target="/ppt/slides/slide6.xml" Id="Rc577d4632ec34aff" /><Relationship Type="http://schemas.openxmlformats.org/officeDocument/2006/relationships/slide" Target="/ppt/slides/slide7.xml" Id="R12501bcabd50458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6717dac5cee4f9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bf9c4629e4c4d59" /><Relationship Type="http://schemas.openxmlformats.org/officeDocument/2006/relationships/notesMaster" Target="/ppt/notesMasters/notesMaster1.xml" Id="R6fe03e56ef4445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8a3c75031e17456d" /><Relationship Type="http://schemas.openxmlformats.org/officeDocument/2006/relationships/notesMaster" Target="/ppt/notesMasters/notesMaster1.xml" Id="R8b407e26eb3549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7bef6fe8afa343e3" /><Relationship Type="http://schemas.openxmlformats.org/officeDocument/2006/relationships/notesMaster" Target="/ppt/notesMasters/notesMaster1.xml" Id="Racb58b1f13bd4f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e0635d5ed1403d" /><Relationship Type="http://schemas.openxmlformats.org/officeDocument/2006/relationships/notesMaster" Target="/ppt/notesMasters/notesMaster1.xml" Id="Rbd5e80fbe7684a06" /></Relationships>
</file>

<file path=ppt/notesSlides/_rels/notesSlide5.xml.rels>&#65279;<?xml version="1.0" encoding="utf-8"?><Relationships xmlns="http://schemas.openxmlformats.org/package/2006/relationships"><Relationship Type="http://schemas.openxmlformats.org/officeDocument/2006/relationships/slide" Target="/ppt/slides/slide5.xml" Id="Rd1ead0a3571b4021" /><Relationship Type="http://schemas.openxmlformats.org/officeDocument/2006/relationships/notesMaster" Target="/ppt/notesMasters/notesMaster1.xml" Id="R8be1f2a6e610416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9081a58d1549f0" /><Relationship Type="http://schemas.openxmlformats.org/officeDocument/2006/relationships/notesMaster" Target="/ppt/notesMasters/notesMaster1.xml" Id="R6a72fe9cdebb4e4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7e02197e874655" /><Relationship Type="http://schemas.openxmlformats.org/officeDocument/2006/relationships/notesMaster" Target="/ppt/notesMasters/notesMaster1.xml" Id="R848209a70df5442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reporting template. All company names, events, dates and numbers in the filled example are illustrative, not customer results. Replace them with approved reporting data. Native PowerPoint tables and chart data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6101ed948e44f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7ff24569a1849a5" /><Relationship Type="http://schemas.openxmlformats.org/officeDocument/2006/relationships/slideLayout" Target="/ppt/slideLayouts/slideLayout1.xml" Id="R18c1b7631a4b4e1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c1b7631a4b4e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727f530722e4120" /><Relationship Type="http://schemas.openxmlformats.org/officeDocument/2006/relationships/notesSlide" Target="/ppt/notesSlides/notesSlide1.xml" Id="R4738d03d0e11408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dabc81a1c2d41d5" /><Relationship Type="http://schemas.openxmlformats.org/officeDocument/2006/relationships/notesSlide" Target="/ppt/notesSlides/notesSlide2.xml" Id="Ra80c1baac42a49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ed8b7fa3a0d4f12" /><Relationship Type="http://schemas.openxmlformats.org/officeDocument/2006/relationships/notesSlide" Target="/ppt/notesSlides/notesSlide3.xml" Id="R0e0de34137574b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b006122d6aa401f" /><Relationship Type="http://schemas.openxmlformats.org/officeDocument/2006/relationships/chart" Target="/ppt/slides/charts/chart1.xml" Id="Rf8deb784bb6d49e6" /><Relationship Type="http://schemas.openxmlformats.org/officeDocument/2006/relationships/notesSlide" Target="/ppt/notesSlides/notesSlide4.xml" Id="R6ac33f08216748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6beee42f6514216" /><Relationship Type="http://schemas.openxmlformats.org/officeDocument/2006/relationships/notesSlide" Target="/ppt/notesSlides/notesSlide5.xml" Id="R56374647374c4b2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670c0639e444ebc" /><Relationship Type="http://schemas.openxmlformats.org/officeDocument/2006/relationships/notesSlide" Target="/ppt/notesSlides/notesSlide6.xml" Id="Rc449b524234d45a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8a19716f8ba47c9" /><Relationship Type="http://schemas.openxmlformats.org/officeDocument/2006/relationships/notesSlide" Target="/ppt/notesSlides/notesSlide7.xml" Id="R032b4e9d7e614218"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ser>
          <c:idx val="0"/>
          <c:order val="0"/>
          <c:tx>
            <c:v>Actual</c:v>
          </c:tx>
          <c:spPr>
            <a:solidFill xmlns:a="http://schemas.openxmlformats.org/drawingml/2006/main">
              <a:srgbClr val="D65835"/>
            </a:solidFill>
            <a:ln xmlns:a="http://schemas.openxmlformats.org/drawingml/2006/main" w="28575">
              <a:solidFill>
                <a:srgbClr val="D65835"/>
              </a:solidFill>
            </a:ln>
          </c:spPr>
          <c:marker>
            <c:symbol val="circle"/>
            <c:size val="6"/>
            <c:spPr>
              <a:solidFill xmlns:a="http://schemas.openxmlformats.org/drawingml/2006/main">
                <a:srgbClr val="D65835"/>
              </a:solidFill>
            </c:spPr>
          </c:marker>
          <c:cat>
            <c:strRef>
              <c:f>'Chart Data'!$A$2:$A$7</c:f>
              <c:strCache>
                <c:ptCount val="6"/>
                <c:pt idx="0">
                  <c:v>Period 1</c:v>
                </c:pt>
                <c:pt idx="1">
                  <c:v>Period 2</c:v>
                </c:pt>
                <c:pt idx="2">
                  <c:v>Period 3</c:v>
                </c:pt>
                <c:pt idx="3">
                  <c:v>Period 4</c:v>
                </c:pt>
                <c:pt idx="4">
                  <c:v>Period 5</c:v>
                </c:pt>
                <c:pt idx="5">
                  <c:v>Period 6</c:v>
                </c:pt>
              </c:strCache>
            </c:strRef>
          </c:cat>
          <c:val>
            <c:numRef>
              <c:f>'Chart Data'!$B$2:$B$7</c:f>
              <c:numCache>
                <c:formatCode>$0"k"</c:formatCode>
                <c:ptCount val="6"/>
                <c:pt idx="0">
                  <c:v>0</c:v>
                </c:pt>
                <c:pt idx="1">
                  <c:v>0</c:v>
                </c:pt>
                <c:pt idx="2">
                  <c:v>0</c:v>
                </c:pt>
                <c:pt idx="3">
                  <c:v>0</c:v>
                </c:pt>
                <c:pt idx="4">
                  <c:v>0</c:v>
                </c:pt>
                <c:pt idx="5">
                  <c:v>0</c:v>
                </c:pt>
              </c:numCache>
            </c:numRef>
          </c:val>
        </c:ser>
        <c:ser>
          <c:idx val="1"/>
          <c:order val="1"/>
          <c:tx>
            <c:v>Planned</c:v>
          </c:tx>
          <c:spPr>
            <a:solidFill xmlns:a="http://schemas.openxmlformats.org/drawingml/2006/main">
              <a:srgbClr val="D59A5D"/>
            </a:solidFill>
            <a:ln xmlns:a="http://schemas.openxmlformats.org/drawingml/2006/main" w="28575">
              <a:solidFill>
                <a:srgbClr val="D59A5D"/>
              </a:solidFill>
            </a:ln>
          </c:spPr>
          <c:marker>
            <c:symbol val="circle"/>
            <c:size val="6"/>
            <c:spPr>
              <a:solidFill xmlns:a="http://schemas.openxmlformats.org/drawingml/2006/main">
                <a:srgbClr val="D59A5D"/>
              </a:solidFill>
            </c:spPr>
          </c:marker>
          <c:cat>
            <c:strRef>
              <c:f>'Chart Data'!$C$2:$C$7</c:f>
              <c:strCache>
                <c:ptCount val="6"/>
                <c:pt idx="0">
                  <c:v>Period 1</c:v>
                </c:pt>
                <c:pt idx="1">
                  <c:v>Period 2</c:v>
                </c:pt>
                <c:pt idx="2">
                  <c:v>Period 3</c:v>
                </c:pt>
                <c:pt idx="3">
                  <c:v>Period 4</c:v>
                </c:pt>
                <c:pt idx="4">
                  <c:v>Period 5</c:v>
                </c:pt>
                <c:pt idx="5">
                  <c:v>Period 6</c:v>
                </c:pt>
              </c:strCache>
            </c:strRef>
          </c:cat>
          <c:val>
            <c:numRef>
              <c:f>'Chart Data'!$D$2:$D$7</c:f>
              <c:numCache>
                <c:formatCode>$0"k"</c:formatCode>
                <c:ptCount val="6"/>
                <c:pt idx="0">
                  <c:v>0</c:v>
                </c:pt>
                <c:pt idx="1">
                  <c:v>0</c:v>
                </c:pt>
                <c:pt idx="2">
                  <c:v>0</c:v>
                </c:pt>
                <c:pt idx="3">
                  <c:v>0</c:v>
                </c:pt>
                <c:pt idx="4">
                  <c:v>0</c:v>
                </c:pt>
                <c:pt idx="5">
                  <c:v>0</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6251E"/>
                  </a:solidFill>
                  <a:latin typeface="Arial"/>
                  <a:ea typeface="Arial"/>
                  <a:cs typeface="Arial"/>
                </a:defRPr>
              </a:pPr>
            </a:p>
          </c:txPr>
          <c:showLegendKey val="0"/>
          <c:showVal val="0"/>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EDCD4"/>
              </a:solidFill>
            </a:ln>
          </c:spPr>
        </c:majorGridlines>
        <c:numFmt formatCode="$0&quot;k&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787771"/>
                </a:solidFill>
                <a:latin typeface="Arial"/>
                <a:ea typeface="Arial"/>
                <a:cs typeface="Arial"/>
              </a:defRPr>
            </a:pPr>
          </a:p>
        </c:txPr>
        <c:crossAx val="48650112"/>
        <c:crossBetween val="between"/>
      </c:valAx>
      <c:spPr>
        <a:solidFill xmlns:a="http://schemas.openxmlformats.org/drawingml/2006/main">
          <a:srgbClr val="F7F7F4"/>
        </a:solidFill>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legend>
    <c:plotVisOnly val="1"/>
  </c:chart>
  <c:spPr>
    <a:solidFill xmlns:a="http://schemas.openxmlformats.org/drawingml/2006/main">
      <a:srgbClr val="F7F7F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8D2B786-CF4C-407A-B923-0012A673390F}"/>
              </a:ext>
            </a:extLst>
          </p:cNvPr>
          <p:cNvSpPr>
            <a:spLocks xmlns:a="http://schemas.openxmlformats.org/drawingml/2006/main" noGrp="1"/>
          </p:cNvSpPr>
          <p:nvPr/>
        </p:nvSpPr>
        <p:spPr>
          <a:xfrm xmlns:a="http://schemas.openxmlformats.org/drawingml/2006/main">
            <a:off x="762000" y="1333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26251E"/>
                </a:solidFill>
                <a:latin typeface="Arial"/>
                <a:ea typeface="Arial"/>
                <a:cs typeface="Arial"/>
              </a:defRPr>
            </a:pPr>
            <a:r>
              <a:rPr sz="4950" b="1">
                <a:solidFill>
                  <a:srgbClr val="26251E"/>
                </a:solidFill>
                <a:latin typeface="Arial"/>
                <a:ea typeface="Arial"/>
                <a:cs typeface="Arial"/>
              </a:rPr>
              <a:t>Project progress report</a:t>
            </a:r>
          </a:p>
        </p:txBody>
      </p:sp>
      <p:sp>
        <p:nvSpPr>
          <p:cNvPr id="2" name="">
            <a:extLst xmlns:a="http://schemas.openxmlformats.org/drawingml/2006/main">
              <a:ext uri="{FF2B5EF4-FFF2-40B4-BE49-F238E27FC236}">
                <a16:creationId xmlns:a16="http://schemas.microsoft.com/office/drawing/2014/main" id="{B1A884CA-0629-43F5-9120-91C57425FA75}"/>
              </a:ext>
            </a:extLst>
          </p:cNvPr>
          <p:cNvSpPr>
            <a:spLocks xmlns:a="http://schemas.openxmlformats.org/drawingml/2006/main" noGrp="1"/>
          </p:cNvSpPr>
          <p:nvPr/>
        </p:nvSpPr>
        <p:spPr>
          <a:xfrm xmlns:a="http://schemas.openxmlformats.org/drawingml/2006/main">
            <a:off x="790575" y="3143250"/>
            <a:ext cx="9525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[Company / project name]</a:t>
            </a:r>
          </a:p>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[Reporting period and date]</a:t>
            </a:r>
          </a:p>
        </p:txBody>
      </p:sp>
      <p:sp>
        <p:nvSpPr>
          <p:cNvPr id="3" name="">
            <a:extLst xmlns:a="http://schemas.openxmlformats.org/drawingml/2006/main">
              <a:ext uri="{FF2B5EF4-FFF2-40B4-BE49-F238E27FC236}">
                <a16:creationId xmlns:a16="http://schemas.microsoft.com/office/drawing/2014/main" id="{2CAF5A91-8DCC-439D-BF0B-CDE5EDE5F919}"/>
              </a:ext>
            </a:extLst>
          </p:cNvPr>
          <p:cNvSpPr>
            <a:spLocks xmlns:a="http://schemas.openxmlformats.org/drawingml/2006/main" noGrp="1"/>
          </p:cNvSpPr>
          <p:nvPr/>
        </p:nvSpPr>
        <p:spPr>
          <a:xfrm xmlns:a="http://schemas.openxmlformats.org/drawingml/2006/main">
            <a:off x="800100" y="54292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D65835"/>
                </a:solidFill>
                <a:latin typeface="Arial"/>
                <a:ea typeface="Arial"/>
                <a:cs typeface="Arial"/>
              </a:defRPr>
            </a:pPr>
            <a:r>
              <a:rPr sz="1875">
                <a:solidFill>
                  <a:srgbClr val="D65835"/>
                </a:solidFill>
                <a:latin typeface="Arial"/>
                <a:ea typeface="Arial"/>
                <a:cs typeface="Arial"/>
              </a:rPr>
              <a:t>Blank editable PowerPoint template</a:t>
            </a:r>
          </a:p>
        </p:txBody>
      </p:sp>
      <p:sp>
        <p:nvSpPr>
          <p:cNvPr id="4" name="">
            <a:extLst xmlns:a="http://schemas.openxmlformats.org/drawingml/2006/main">
              <a:ext uri="{FF2B5EF4-FFF2-40B4-BE49-F238E27FC236}">
                <a16:creationId xmlns:a16="http://schemas.microsoft.com/office/drawing/2014/main" id="{6C1F9DFD-7292-4A8A-B360-D5C853CD9F31}"/>
              </a:ext>
            </a:extLst>
          </p:cNvPr>
          <p:cNvSpPr>
            <a:spLocks xmlns:a="http://schemas.openxmlformats.org/drawingml/2006/main" noGrp="1"/>
          </p:cNvSpPr>
          <p:nvPr/>
        </p:nvSpPr>
        <p:spPr>
          <a:xfrm xmlns:a="http://schemas.openxmlformats.org/drawingml/2006/main">
            <a:off x="800100" y="6276975"/>
            <a:ext cx="381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a:solidFill>
                  <a:srgbClr val="787771"/>
                </a:solidFill>
                <a:latin typeface="Arial"/>
                <a:ea typeface="Arial"/>
                <a:cs typeface="Arial"/>
              </a:defRPr>
            </a:pPr>
            <a:r>
              <a:rPr sz="1275">
                <a:solidFill>
                  <a:srgbClr val="787771"/>
                </a:solidFill>
                <a:latin typeface="Arial"/>
                <a:ea typeface="Arial"/>
                <a:cs typeface="Arial"/>
              </a:rPr>
              <a:t>Deckary</a:t>
            </a:r>
          </a:p>
        </p:txBody>
      </p:sp>
    </p:spTree>
    <p:extLst>
      <p:ext uri="{BB962C8B-B14F-4D97-AF65-F5344CB8AC3E}">
        <p14:creationId xmlns:p14="http://schemas.microsoft.com/office/powerpoint/2010/main" val="52319823"/>
      </p:ext>
    </p:extLst>
  </p:cSld>
</p:sld>
</file>

<file path=ppt/slides/slide2.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1385375-99DA-4466-BCF2-1A621F2FA4DB}"/>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Project status summary</a:t>
            </a:r>
          </a:p>
        </p:txBody>
      </p:sp>
      <p:sp>
        <p:nvSpPr>
          <p:cNvPr id="2" name="">
            <a:extLst xmlns:a="http://schemas.openxmlformats.org/drawingml/2006/main">
              <a:ext uri="{FF2B5EF4-FFF2-40B4-BE49-F238E27FC236}">
                <a16:creationId xmlns:a16="http://schemas.microsoft.com/office/drawing/2014/main" id="{0E570F06-4772-40F1-BFC4-1434E7C99F9F}"/>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8D3139DF-0448-4BC9-AFF1-2B0660E0675F}"/>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EFE8F916-A1B1-4F7D-A12B-060345FB4108}"/>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2</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095500"/>
                <a:gridCol w="2190750"/>
                <a:gridCol w="6381750"/>
              </a:tblGrid>
              <a:tr h="476250">
                <a:tc>
                  <a:txBody>
                    <a:bodyPr/>
                    <a:lstStyle/>
                    <a:p>
                      <a:r>
                        <a:rPr sz="1725" b="1">
                          <a:solidFill>
                            <a:srgbClr val="FFFFFF"/>
                          </a:solidFill>
                          <a:latin typeface="Arial"/>
                          <a:ea typeface="Arial"/>
                          <a:cs typeface="Arial"/>
                        </a:rPr>
                        <a:t>Area</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Status</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Evidence / implication</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Schedule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 / implication]</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Scope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 / implication]</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 / implication]</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Decision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[evidence / implication]</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B5D21134-3174-46FF-A39A-0F4DD2F1E980}"/>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262358253"/>
      </p:ext>
    </p:extLst>
  </p:cSld>
</p:sld>
</file>

<file path=ppt/slides/slide3.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DB45BB6-0101-41D2-A0D6-6D1867CA4EF5}"/>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Milestones and delivery dates</a:t>
            </a:r>
          </a:p>
        </p:txBody>
      </p:sp>
      <p:sp>
        <p:nvSpPr>
          <p:cNvPr id="2" name="">
            <a:extLst xmlns:a="http://schemas.openxmlformats.org/drawingml/2006/main">
              <a:ext uri="{FF2B5EF4-FFF2-40B4-BE49-F238E27FC236}">
                <a16:creationId xmlns:a16="http://schemas.microsoft.com/office/drawing/2014/main" id="{E5A27D3C-2704-401B-AA3D-05ACB2D78536}"/>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4058F899-5EFC-4B06-899F-B10710D24291}"/>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3347197C-B9DC-4776-A358-824E1ECCBAE4}"/>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3</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524250"/>
                <a:gridCol w="2000250"/>
                <a:gridCol w="3143250"/>
                <a:gridCol w="2000250"/>
              </a:tblGrid>
              <a:tr h="476250">
                <a:tc>
                  <a:txBody>
                    <a:bodyPr/>
                    <a:lstStyle/>
                    <a:p>
                      <a:r>
                        <a:rPr sz="1725" b="1">
                          <a:solidFill>
                            <a:srgbClr val="FFFFFF"/>
                          </a:solidFill>
                          <a:latin typeface="Arial"/>
                          <a:ea typeface="Arial"/>
                          <a:cs typeface="Arial"/>
                        </a:rPr>
                        <a:t>Milestone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Baseline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Forecast / 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[Milestone]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[baseline]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 /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[Milestone]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[baseline]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 /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[Milestone]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[baseline]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 /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[Milestone]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[baseline]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 / 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EE2296A0-586C-4695-B867-32FED86BB210}"/>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259750151"/>
      </p:ext>
    </p:extLst>
  </p:cSld>
</p:sld>
</file>

<file path=ppt/slides/slide4.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FEA600E-C5C0-4D3D-A7E6-732F98BF300D}"/>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Cumulative spend against plan</a:t>
            </a:r>
          </a:p>
        </p:txBody>
      </p:sp>
      <p:sp>
        <p:nvSpPr>
          <p:cNvPr id="2" name="">
            <a:extLst xmlns:a="http://schemas.openxmlformats.org/drawingml/2006/main">
              <a:ext uri="{FF2B5EF4-FFF2-40B4-BE49-F238E27FC236}">
                <a16:creationId xmlns:a16="http://schemas.microsoft.com/office/drawing/2014/main" id="{9E2BB452-7988-45E4-9766-D83F8CC3589F}"/>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F8496CC4-88AB-4414-87EE-FCC7B2AF6D0D}"/>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AFABBE32-9081-4306-B7C2-070593735209}"/>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4</a:t>
            </a:r>
          </a:p>
        </p:txBody>
      </p:sp>
      <p:graphicFrame>
        <p:nvGraphicFramePr>
          <p:cNvPr id="11" name="Chart"/>
          <p:cNvGraphicFramePr/>
          <p:nvPr/>
        </p:nvGraphicFramePr>
        <p:xfrm>
          <a:off xmlns:a="http://schemas.openxmlformats.org/drawingml/2006/main" x="904875" y="2114550"/>
          <a:ext xmlns:a="http://schemas.openxmlformats.org/drawingml/2006/main" cx="10382250" cy="3238500"/>
        </p:xfrm>
        <a:graphic xmlns:a="http://schemas.openxmlformats.org/drawingml/2006/main">
          <a:graphicData uri="http://schemas.openxmlformats.org/drawingml/2006/chart">
            <c:chart xmlns:r="http://schemas.openxmlformats.org/officeDocument/2006/relationships" xmlns:c="http://schemas.openxmlformats.org/drawingml/2006/chart" r:id="Rf8deb784bb6d49e6"/>
          </a:graphicData>
        </a:graphic>
      </p:graphicFrame>
      <p:sp>
        <p:nvSpPr>
          <p:cNvPr id="6" name="">
            <a:extLst xmlns:a="http://schemas.openxmlformats.org/drawingml/2006/main">
              <a:ext uri="{FF2B5EF4-FFF2-40B4-BE49-F238E27FC236}">
                <a16:creationId xmlns:a16="http://schemas.microsoft.com/office/drawing/2014/main" id="{C291624C-D2EA-4588-A58B-C9AE37AE6EF9}"/>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Chart starts with zero-valued placeholders. Use Edit Data in PowerPoint to replace categories and values.</a:t>
            </a:r>
          </a:p>
        </p:txBody>
      </p:sp>
    </p:spTree>
    <p:extLst>
      <p:ext uri="{BB962C8B-B14F-4D97-AF65-F5344CB8AC3E}">
        <p14:creationId xmlns:p14="http://schemas.microsoft.com/office/powerpoint/2010/main" val="1926855395"/>
      </p:ext>
    </p:extLst>
  </p:cSld>
</p:sld>
</file>

<file path=ppt/slides/slide5.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2EFAC5C-3D9E-440F-A8B7-E4B613787A78}"/>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Budget and forecast to complete</a:t>
            </a:r>
          </a:p>
        </p:txBody>
      </p:sp>
      <p:sp>
        <p:nvSpPr>
          <p:cNvPr id="2" name="">
            <a:extLst xmlns:a="http://schemas.openxmlformats.org/drawingml/2006/main">
              <a:ext uri="{FF2B5EF4-FFF2-40B4-BE49-F238E27FC236}">
                <a16:creationId xmlns:a16="http://schemas.microsoft.com/office/drawing/2014/main" id="{A641B749-0B39-4EB8-854B-098EFD0CCC12}"/>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97B74224-B1B4-43A0-B01C-3008D8499B83}"/>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DBEA8610-6090-43A3-A686-F61CD4A05F19}"/>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5</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333750"/>
                <a:gridCol w="1714500"/>
                <a:gridCol w="1809750"/>
                <a:gridCol w="1905000"/>
                <a:gridCol w="1905000"/>
              </a:tblGrid>
              <a:tr h="476250">
                <a:tc>
                  <a:txBody>
                    <a:bodyPr/>
                    <a:lstStyle/>
                    <a:p>
                      <a:r>
                        <a:rPr sz="1725" b="1">
                          <a:solidFill>
                            <a:srgbClr val="FFFFFF"/>
                          </a:solidFill>
                          <a:latin typeface="Arial"/>
                          <a:ea typeface="Arial"/>
                          <a:cs typeface="Arial"/>
                        </a:rPr>
                        <a:t>Workstream</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Budget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Remaining</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Forecast</a:t>
                      </a:r>
                    </a:p>
                  </a:txBody>
                  <a:tcPr marL="133350" marR="133350" marT="76200" marB="76200" anchor="ctr">
                    <a:solidFill>
                      <a:srgbClr val="26251E"/>
                    </a:solidFill>
                  </a:tcPr>
                </a:tc>
              </a:tr>
              <a:tr h="563880">
                <a:tc>
                  <a:txBody>
                    <a:bodyPr/>
                    <a:lstStyle/>
                    <a:p>
                      <a:r>
                        <a:rPr sz="1725">
                          <a:solidFill>
                            <a:srgbClr val="26251E"/>
                          </a:solidFill>
                          <a:latin typeface="Arial"/>
                          <a:ea typeface="Arial"/>
                          <a:cs typeface="Arial"/>
                        </a:rPr>
                        <a:t>[Workstream]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[remaining]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[Workstream]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[remaining]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[Workstream]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[remaining]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[Workstream]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[remaining]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Total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[remaining]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2294F9B7-1608-4E39-856A-8776FA104D3E}"/>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283511137"/>
      </p:ext>
    </p:extLst>
  </p:cSld>
</p:sld>
</file>

<file path=ppt/slides/slide6.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5E7872D-50EA-45E3-AC6B-7C0F9D66FBC7}"/>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Blockers, risks and actions</a:t>
            </a:r>
          </a:p>
        </p:txBody>
      </p:sp>
      <p:sp>
        <p:nvSpPr>
          <p:cNvPr id="2" name="">
            <a:extLst xmlns:a="http://schemas.openxmlformats.org/drawingml/2006/main">
              <a:ext uri="{FF2B5EF4-FFF2-40B4-BE49-F238E27FC236}">
                <a16:creationId xmlns:a16="http://schemas.microsoft.com/office/drawing/2014/main" id="{031B7A7E-CD4D-4253-8BD5-89260ABD83B3}"/>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07F93A9E-93D5-4922-8FE1-CF29AA8EB8B6}"/>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0D3090EF-806D-43A2-9453-0F7B84DD3FC5}"/>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6</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238500"/>
                <a:gridCol w="3238500"/>
                <a:gridCol w="4191000"/>
              </a:tblGrid>
              <a:tr h="476250">
                <a:tc>
                  <a:txBody>
                    <a:bodyPr/>
                    <a:lstStyle/>
                    <a:p>
                      <a:r>
                        <a:rPr sz="1725" b="1">
                          <a:solidFill>
                            <a:srgbClr val="FFFFFF"/>
                          </a:solidFill>
                          <a:latin typeface="Arial"/>
                          <a:ea typeface="Arial"/>
                          <a:cs typeface="Arial"/>
                        </a:rPr>
                        <a:t>Blocker / risk</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Impact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Action / owner / due</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[Current blocker]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[action / owner / due]</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[Delivery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[action / owner / due]</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[Scope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[impact]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[action / owner / due]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3ED2F45C-633E-45CE-BA4C-527AB1E42C52}"/>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974463383"/>
      </p:ext>
    </p:extLst>
  </p:cSld>
</p:sld>
</file>

<file path=ppt/slides/slide7.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5CAE308-F93B-41A2-9168-56C0FB69A8D6}"/>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Next actions and decisions</a:t>
            </a:r>
          </a:p>
        </p:txBody>
      </p:sp>
      <p:sp>
        <p:nvSpPr>
          <p:cNvPr id="2" name="">
            <a:extLst xmlns:a="http://schemas.openxmlformats.org/drawingml/2006/main">
              <a:ext uri="{FF2B5EF4-FFF2-40B4-BE49-F238E27FC236}">
                <a16:creationId xmlns:a16="http://schemas.microsoft.com/office/drawing/2014/main" id="{AE64EA9A-7112-494C-9A57-9FBAF3F7A797}"/>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5983633B-0875-4F9E-8AB6-7E585E7AEB53}"/>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21DDCEDC-307B-41FF-9BBD-977843970ECF}"/>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7</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667250"/>
                <a:gridCol w="2286000"/>
                <a:gridCol w="3714750"/>
              </a:tblGrid>
              <a:tr h="476250">
                <a:tc>
                  <a:txBody>
                    <a:bodyPr/>
                    <a:lstStyle/>
                    <a:p>
                      <a:r>
                        <a:rPr sz="1725" b="1">
                          <a:solidFill>
                            <a:srgbClr val="FFFFFF"/>
                          </a:solidFill>
                          <a:latin typeface="Arial"/>
                          <a:ea typeface="Arial"/>
                          <a:cs typeface="Arial"/>
                        </a:rPr>
                        <a:t>Action / decision</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Due / acceptance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[Decision requested]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[due / acceptance]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[Action]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[due / acceptance]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[Action]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[due / acceptance]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[Next reporting date]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[due / acceptance]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05EA13BE-0BB4-4275-8EAD-069FF7018726}"/>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69372613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2026-09-26T16:16:10.0020000Z</dcterms:created>
  <dcterms:modified xsi:type="dcterms:W3CDTF">2026-09-26T16:16:10.0020000Z</dcterms:modified>
</coreProperties>
</file>