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stacked"/>
        <c:ser>
          <c:idx val="0"/>
          <c:order val="0"/>
          <c:tx>
            <c:strRef>
              <c:f>Sheet1!$B$1</c:f>
              <c:strCache>
                <c:ptCount val="1"/>
                <c:pt idx="0">
                  <c:v>Base</c:v>
                </c:pt>
              </c:strCache>
            </c:strRef>
          </c:tx>
          <c:spPr>
            <a:noFill/>
            <a:ln>
              <a:noFill/>
            </a:ln>
          </c:spPr>
          <c:cat>
            <c:strRef>
              <c:f>Sheet1!$A$2:$A$8</c:f>
              <c:strCache>
                <c:ptCount val="7"/>
                <c:pt idx="0">
                  <c:v>FY2025 EBIT</c:v>
                </c:pt>
                <c:pt idx="1">
                  <c:v>Price and mix</c:v>
                </c:pt>
                <c:pt idx="2">
                  <c:v>Volume</c:v>
                </c:pt>
                <c:pt idx="3">
                  <c:v>Freight</c:v>
                </c:pt>
                <c:pt idx="4">
                  <c:v>Input costs</c:v>
                </c:pt>
                <c:pt idx="5">
                  <c:v>Labor</c:v>
                </c:pt>
                <c:pt idx="6">
                  <c:v>FY2026 EBIT</c:v>
                </c:pt>
              </c:strCache>
            </c:strRef>
          </c:cat>
          <c:val>
            <c:numRef>
              <c:f>Sheet1!$B$2:$B$8</c:f>
              <c:numCache>
                <c:formatCode>0.0</c:formatCode>
                <c:ptCount val="7"/>
                <c:pt idx="0">
                  <c:v>0.0</c:v>
                </c:pt>
                <c:pt idx="1">
                  <c:v>48.0</c:v>
                </c:pt>
                <c:pt idx="2">
                  <c:v>50.0</c:v>
                </c:pt>
                <c:pt idx="3">
                  <c:v>43.0</c:v>
                </c:pt>
                <c:pt idx="4">
                  <c:v>37.0</c:v>
                </c:pt>
                <c:pt idx="5">
                  <c:v>34.0</c:v>
                </c:pt>
                <c:pt idx="6">
                  <c:v>0.0</c:v>
                </c:pt>
              </c:numCache>
            </c:numRef>
          </c:val>
        </c:ser>
        <c:ser>
          <c:idx val="1"/>
          <c:order val="1"/>
          <c:tx>
            <c:strRef>
              <c:f>Sheet1!$C$1</c:f>
              <c:strCache>
                <c:ptCount val="1"/>
                <c:pt idx="0">
                  <c:v>Total</c:v>
                </c:pt>
              </c:strCache>
            </c:strRef>
          </c:tx>
          <c:spPr>
            <a:solidFill>
              <a:srgbClr val="26251E"/>
            </a:solidFill>
          </c:spPr>
          <c:dLbls>
            <c:numFmt formatCode="0.0;;;" sourceLinked="0"/>
            <c:txPr>
              <a:bodyPr/>
              <a:lstStyle/>
              <a:p>
                <a:pPr>
                  <a:defRPr sz="1350" b="1">
                    <a:solidFill>
                      <a:srgbClr val="FFFFFF"/>
                    </a:solidFill>
                  </a:defRPr>
                </a:pPr>
              </a:p>
            </c:txPr>
            <c:dLblPos val="inEnd"/>
            <c:showLegendKey val="0"/>
            <c:showVal val="1"/>
            <c:showCatName val="0"/>
            <c:showSerName val="0"/>
            <c:showPercent val="0"/>
            <c:showBubbleSize val="0"/>
            <c:showLeaderLines val="1"/>
          </c:dLbls>
          <c:cat>
            <c:strRef>
              <c:f>Sheet1!$A$2:$A$8</c:f>
              <c:strCache>
                <c:ptCount val="7"/>
                <c:pt idx="0">
                  <c:v>FY2025 EBIT</c:v>
                </c:pt>
                <c:pt idx="1">
                  <c:v>Price and mix</c:v>
                </c:pt>
                <c:pt idx="2">
                  <c:v>Volume</c:v>
                </c:pt>
                <c:pt idx="3">
                  <c:v>Freight</c:v>
                </c:pt>
                <c:pt idx="4">
                  <c:v>Input costs</c:v>
                </c:pt>
                <c:pt idx="5">
                  <c:v>Labor</c:v>
                </c:pt>
                <c:pt idx="6">
                  <c:v>FY2026 EBIT</c:v>
                </c:pt>
              </c:strCache>
            </c:strRef>
          </c:cat>
          <c:val>
            <c:numRef>
              <c:f>Sheet1!$C$2:$C$8</c:f>
              <c:numCache>
                <c:formatCode>0.0</c:formatCode>
                <c:ptCount val="7"/>
                <c:pt idx="0">
                  <c:v>48.0</c:v>
                </c:pt>
                <c:pt idx="1">
                  <c:v>0.0</c:v>
                </c:pt>
                <c:pt idx="2">
                  <c:v>0.0</c:v>
                </c:pt>
                <c:pt idx="3">
                  <c:v>0.0</c:v>
                </c:pt>
                <c:pt idx="4">
                  <c:v>0.0</c:v>
                </c:pt>
                <c:pt idx="5">
                  <c:v>0.0</c:v>
                </c:pt>
                <c:pt idx="6">
                  <c:v>34.0</c:v>
                </c:pt>
              </c:numCache>
            </c:numRef>
          </c:val>
        </c:ser>
        <c:ser>
          <c:idx val="2"/>
          <c:order val="2"/>
          <c:tx>
            <c:strRef>
              <c:f>Sheet1!$D$1</c:f>
              <c:strCache>
                <c:ptCount val="1"/>
                <c:pt idx="0">
                  <c:v>Increase</c:v>
                </c:pt>
              </c:strCache>
            </c:strRef>
          </c:tx>
          <c:spPr>
            <a:solidFill>
              <a:srgbClr val="A3A29C"/>
            </a:solidFill>
          </c:spPr>
          <c:dLbls>
            <c:numFmt formatCode="&quot;+&quot;0.0;;;" sourceLinked="0"/>
            <c:txPr>
              <a:bodyPr/>
              <a:lstStyle/>
              <a:p>
                <a:pPr>
                  <a:defRPr sz="1350" b="1">
                    <a:solidFill>
                      <a:srgbClr val="26251E"/>
                    </a:solidFill>
                  </a:defRPr>
                </a:pPr>
              </a:p>
            </c:txPr>
            <c:dLblPos val="ctr"/>
            <c:showLegendKey val="0"/>
            <c:showVal val="1"/>
            <c:showCatName val="0"/>
            <c:showSerName val="0"/>
            <c:showPercent val="0"/>
            <c:showBubbleSize val="0"/>
            <c:showLeaderLines val="1"/>
          </c:dLbls>
          <c:cat>
            <c:strRef>
              <c:f>Sheet1!$A$2:$A$8</c:f>
              <c:strCache>
                <c:ptCount val="7"/>
                <c:pt idx="0">
                  <c:v>FY2025 EBIT</c:v>
                </c:pt>
                <c:pt idx="1">
                  <c:v>Price and mix</c:v>
                </c:pt>
                <c:pt idx="2">
                  <c:v>Volume</c:v>
                </c:pt>
                <c:pt idx="3">
                  <c:v>Freight</c:v>
                </c:pt>
                <c:pt idx="4">
                  <c:v>Input costs</c:v>
                </c:pt>
                <c:pt idx="5">
                  <c:v>Labor</c:v>
                </c:pt>
                <c:pt idx="6">
                  <c:v>FY2026 EBIT</c:v>
                </c:pt>
              </c:strCache>
            </c:strRef>
          </c:cat>
          <c:val>
            <c:numRef>
              <c:f>Sheet1!$D$2:$D$8</c:f>
              <c:numCache>
                <c:formatCode>0.0</c:formatCode>
                <c:ptCount val="7"/>
                <c:pt idx="0">
                  <c:v>0.0</c:v>
                </c:pt>
                <c:pt idx="1">
                  <c:v>6.0</c:v>
                </c:pt>
                <c:pt idx="2">
                  <c:v>0.0</c:v>
                </c:pt>
                <c:pt idx="3">
                  <c:v>0.0</c:v>
                </c:pt>
                <c:pt idx="4">
                  <c:v>0.0</c:v>
                </c:pt>
                <c:pt idx="5">
                  <c:v>0.0</c:v>
                </c:pt>
                <c:pt idx="6">
                  <c:v>0.0</c:v>
                </c:pt>
              </c:numCache>
            </c:numRef>
          </c:val>
        </c:ser>
        <c:ser>
          <c:idx val="3"/>
          <c:order val="3"/>
          <c:tx>
            <c:strRef>
              <c:f>Sheet1!$E$1</c:f>
              <c:strCache>
                <c:ptCount val="1"/>
                <c:pt idx="0">
                  <c:v>Decrease</c:v>
                </c:pt>
              </c:strCache>
            </c:strRef>
          </c:tx>
          <c:spPr>
            <a:solidFill>
              <a:srgbClr val="D65835"/>
            </a:solidFill>
          </c:spPr>
          <c:dLbls>
            <c:numFmt formatCode="&quot;−&quot;0.0;;;" sourceLinked="0"/>
            <c:txPr>
              <a:bodyPr/>
              <a:lstStyle/>
              <a:p>
                <a:pPr>
                  <a:defRPr sz="1350" b="1">
                    <a:solidFill>
                      <a:srgbClr val="26251E"/>
                    </a:solidFill>
                  </a:defRPr>
                </a:pPr>
              </a:p>
            </c:txPr>
            <c:dLblPos val="ctr"/>
            <c:showLegendKey val="0"/>
            <c:showVal val="1"/>
            <c:showCatName val="0"/>
            <c:showSerName val="0"/>
            <c:showPercent val="0"/>
            <c:showBubbleSize val="0"/>
            <c:showLeaderLines val="1"/>
          </c:dLbls>
          <c:cat>
            <c:strRef>
              <c:f>Sheet1!$A$2:$A$8</c:f>
              <c:strCache>
                <c:ptCount val="7"/>
                <c:pt idx="0">
                  <c:v>FY2025 EBIT</c:v>
                </c:pt>
                <c:pt idx="1">
                  <c:v>Price and mix</c:v>
                </c:pt>
                <c:pt idx="2">
                  <c:v>Volume</c:v>
                </c:pt>
                <c:pt idx="3">
                  <c:v>Freight</c:v>
                </c:pt>
                <c:pt idx="4">
                  <c:v>Input costs</c:v>
                </c:pt>
                <c:pt idx="5">
                  <c:v>Labor</c:v>
                </c:pt>
                <c:pt idx="6">
                  <c:v>FY2026 EBIT</c:v>
                </c:pt>
              </c:strCache>
            </c:strRef>
          </c:cat>
          <c:val>
            <c:numRef>
              <c:f>Sheet1!$E$2:$E$8</c:f>
              <c:numCache>
                <c:formatCode>0.0</c:formatCode>
                <c:ptCount val="7"/>
                <c:pt idx="0">
                  <c:v>0.0</c:v>
                </c:pt>
                <c:pt idx="1">
                  <c:v>0.0</c:v>
                </c:pt>
                <c:pt idx="2">
                  <c:v>4.0</c:v>
                </c:pt>
                <c:pt idx="3">
                  <c:v>7.0</c:v>
                </c:pt>
                <c:pt idx="4">
                  <c:v>6.0</c:v>
                </c:pt>
                <c:pt idx="5">
                  <c:v>3.0</c:v>
                </c:pt>
                <c:pt idx="6">
                  <c:v>0.0</c:v>
                </c:pt>
              </c:numCache>
            </c:numRef>
          </c:val>
        </c:ser>
        <c:gapWidth val="55"/>
        <c:overlap val="100"/>
        <c:axId val="-2068027336"/>
        <c:axId val="-2113994440"/>
      </c:barChart>
      <c:catAx>
        <c:axId val="-2068027336"/>
        <c:scaling>
          <c:orientation val="minMax"/>
        </c:scaling>
        <c:delete val="0"/>
        <c:axPos val="b"/>
        <c:majorTickMark val="out"/>
        <c:minorTickMark val="none"/>
        <c:tickLblPos val="nextTo"/>
        <c:spPr>
          <a:ln>
            <a:solidFill>
              <a:srgbClr val="DEDCD4"/>
            </a:solidFill>
          </a:ln>
        </c:spPr>
        <c:txPr>
          <a:bodyPr/>
          <a:lstStyle/>
          <a:p>
            <a:pPr>
              <a:defRPr sz="1275"/>
            </a:pPr>
          </a:p>
        </c:txPr>
        <c:crossAx val="-2113994440"/>
        <c:crosses val="autoZero"/>
        <c:auto val="1"/>
        <c:lblAlgn val="ctr"/>
        <c:lblOffset val="100"/>
        <c:noMultiLvlLbl val="0"/>
      </c:catAx>
      <c:valAx>
        <c:axId val="-2113994440"/>
        <c:scaling>
          <c:max val="60.0"/>
          <c:min val="0.0"/>
        </c:scaling>
        <c:delete/>
        <c:axPos val="l"/>
        <c:majorTickMark val="out"/>
        <c:minorTickMark val="none"/>
        <c:tickLblPos val="nextTo"/>
        <c:crossAx val="-2068027336"/>
        <c:crosses val="autoZero"/>
        <c:majorUnit val="10.0"/>
      </c:valAx>
    </c:plotArea>
    <c:dispBlanksAs val="gap"/>
  </c:chart>
  <c:txPr>
    <a:bodyPr/>
    <a:lstStyle/>
    <a:p>
      <a:pPr>
        <a:defRPr sz="1350">
          <a:solidFill>
            <a:srgbClr val="26251E"/>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consulting template. All company names, events, dates and numbers in the filled example are illustrative, not client results. Replace them with your own analysis. Text, shapes, tables and chart data remain editable.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template, not client information. All names and numbers are fictional examples.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template, not client information. All names and numbers are fictional examples.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template, not client information. All names and numbers are fictional examples.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template, not client information. All names and numbers are fictional examples.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template, not client information. All names and numbers are fictional examples.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762000" y="1333500"/>
            <a:ext cx="10668000" cy="1524000"/>
          </a:xfrm>
          <a:prstGeom prst="rect">
            <a:avLst/>
          </a:prstGeom>
          <a:noFill/>
        </p:spPr>
        <p:txBody>
          <a:bodyPr wrap="square" anchor="t" lIns="0" rIns="0" tIns="0" bIns="0">
            <a:spAutoFit/>
          </a:bodyPr>
          <a:lstStyle/>
          <a:p>
            <a:pPr algn="l"/>
            <a:r>
              <a:rPr sz="4950" b="1">
                <a:solidFill>
                  <a:srgbClr val="26251E"/>
                </a:solidFill>
                <a:latin typeface="Arial"/>
              </a:rPr>
              <a:t>Consulting slide starter pack</a:t>
            </a:r>
          </a:p>
        </p:txBody>
      </p:sp>
      <p:sp>
        <p:nvSpPr>
          <p:cNvPr id="3" name="TextBox 2"/>
          <p:cNvSpPr txBox="1"/>
          <p:nvPr/>
        </p:nvSpPr>
        <p:spPr>
          <a:xfrm>
            <a:off x="790575" y="3143250"/>
            <a:ext cx="9525000" cy="1285875"/>
          </a:xfrm>
          <a:prstGeom prst="rect">
            <a:avLst/>
          </a:prstGeom>
          <a:noFill/>
        </p:spPr>
        <p:txBody>
          <a:bodyPr wrap="square" anchor="t" lIns="0" rIns="0" tIns="0" bIns="0">
            <a:spAutoFit/>
          </a:bodyPr>
          <a:lstStyle/>
          <a:p>
            <a:pPr algn="l"/>
            <a:r>
              <a:rPr sz="2550" b="0">
                <a:solidFill>
                  <a:srgbClr val="787771"/>
                </a:solidFill>
                <a:latin typeface="Arial"/>
              </a:rPr>
              <a:t>Alder Components</a:t>
            </a:r>
          </a:p>
          <a:p>
            <a:pPr algn="l"/>
            <a:r>
              <a:rPr sz="2550" b="0">
                <a:solidFill>
                  <a:srgbClr val="787771"/>
                </a:solidFill>
                <a:latin typeface="Arial"/>
              </a:rPr>
              <a:t>Margin recovery · Steering committee, October 2026</a:t>
            </a:r>
          </a:p>
        </p:txBody>
      </p:sp>
      <p:sp>
        <p:nvSpPr>
          <p:cNvPr id="4" name="TextBox 3"/>
          <p:cNvSpPr txBox="1"/>
          <p:nvPr/>
        </p:nvSpPr>
        <p:spPr>
          <a:xfrm>
            <a:off x="800100" y="5429250"/>
            <a:ext cx="9525000" cy="400050"/>
          </a:xfrm>
          <a:prstGeom prst="rect">
            <a:avLst/>
          </a:prstGeom>
          <a:noFill/>
        </p:spPr>
        <p:txBody>
          <a:bodyPr wrap="square" anchor="t" lIns="0" rIns="0" tIns="0" bIns="0">
            <a:spAutoFit/>
          </a:bodyPr>
          <a:lstStyle/>
          <a:p>
            <a:pPr algn="l"/>
            <a:r>
              <a:rPr sz="1875" b="0">
                <a:solidFill>
                  <a:srgbClr val="D65835"/>
                </a:solidFill>
                <a:latin typeface="Arial"/>
              </a:rPr>
              <a:t>Filled example with fictional data</a:t>
            </a:r>
          </a:p>
        </p:txBody>
      </p:sp>
      <p:sp>
        <p:nvSpPr>
          <p:cNvPr id="5" name="TextBox 4"/>
          <p:cNvSpPr txBox="1"/>
          <p:nvPr/>
        </p:nvSpPr>
        <p:spPr>
          <a:xfrm>
            <a:off x="800100" y="6276975"/>
            <a:ext cx="3810000" cy="266700"/>
          </a:xfrm>
          <a:prstGeom prst="rect">
            <a:avLst/>
          </a:prstGeom>
          <a:noFill/>
        </p:spPr>
        <p:txBody>
          <a:bodyPr wrap="square" anchor="t" lIns="0" rIns="0" tIns="0" bIns="0">
            <a:spAutoFit/>
          </a:bodyPr>
          <a:lstStyle/>
          <a:p>
            <a:pPr algn="l"/>
            <a:r>
              <a:rPr sz="1275" b="0">
                <a:solidFill>
                  <a:srgbClr val="787771"/>
                </a:solidFill>
                <a:latin typeface="Arial"/>
              </a:rPr>
              <a:t>Deckary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666750" y="428625"/>
            <a:ext cx="10858500" cy="914400"/>
          </a:xfrm>
          <a:prstGeom prst="rect">
            <a:avLst/>
          </a:prstGeom>
          <a:noFill/>
        </p:spPr>
        <p:txBody>
          <a:bodyPr wrap="square" anchor="t" lIns="0" rIns="0" tIns="0" bIns="0">
            <a:spAutoFit/>
          </a:bodyPr>
          <a:lstStyle/>
          <a:p>
            <a:pPr algn="l"/>
            <a:r>
              <a:rPr sz="3150" b="1">
                <a:solidFill>
                  <a:srgbClr val="26251E"/>
                </a:solidFill>
                <a:latin typeface="Arial"/>
              </a:rPr>
              <a:t>Five initiatives restore EBIT margin to 11.6%</a:t>
            </a:r>
          </a:p>
        </p:txBody>
      </p:sp>
      <p:sp>
        <p:nvSpPr>
          <p:cNvPr id="3" name="TextBox 2"/>
          <p:cNvSpPr txBox="1"/>
          <p:nvPr/>
        </p:nvSpPr>
        <p:spPr>
          <a:xfrm>
            <a:off x="685800" y="1409700"/>
            <a:ext cx="10820400" cy="552450"/>
          </a:xfrm>
          <a:prstGeom prst="rect">
            <a:avLst/>
          </a:prstGeom>
          <a:noFill/>
        </p:spPr>
        <p:txBody>
          <a:bodyPr wrap="square" anchor="t" lIns="0" rIns="0" tIns="0" bIns="0">
            <a:spAutoFit/>
          </a:bodyPr>
          <a:lstStyle/>
          <a:p>
            <a:pPr algn="l"/>
            <a:r>
              <a:rPr sz="1725" b="0">
                <a:solidFill>
                  <a:srgbClr val="787771"/>
                </a:solidFill>
                <a:latin typeface="Arial"/>
              </a:rPr>
              <a:t>Executive summary · Margin recovery program, October 2026</a:t>
            </a:r>
          </a:p>
        </p:txBody>
      </p:sp>
      <p:sp>
        <p:nvSpPr>
          <p:cNvPr id="4" name="TextBox 3"/>
          <p:cNvSpPr txBox="1"/>
          <p:nvPr/>
        </p:nvSpPr>
        <p:spPr>
          <a:xfrm>
            <a:off x="685800" y="6391275"/>
            <a:ext cx="10334625" cy="266700"/>
          </a:xfrm>
          <a:prstGeom prst="rect">
            <a:avLst/>
          </a:prstGeom>
          <a:noFill/>
        </p:spPr>
        <p:txBody>
          <a:bodyPr wrap="square" anchor="t" lIns="0" rIns="0" tIns="0" bIns="0">
            <a:spAutoFit/>
          </a:bodyPr>
          <a:lstStyle/>
          <a:p>
            <a:pPr algn="l"/>
            <a:r>
              <a:rPr sz="1125" b="0">
                <a:solidFill>
                  <a:srgbClr val="787771"/>
                </a:solidFill>
                <a:latin typeface="Arial"/>
              </a:rPr>
              <a:t>Illustrative example · Fictional company and sample data · Deckary</a:t>
            </a:r>
          </a:p>
        </p:txBody>
      </p:sp>
      <p:sp>
        <p:nvSpPr>
          <p:cNvPr id="5" name="TextBox 4"/>
          <p:cNvSpPr txBox="1"/>
          <p:nvPr/>
        </p:nvSpPr>
        <p:spPr>
          <a:xfrm>
            <a:off x="11163300" y="6381750"/>
            <a:ext cx="381000" cy="266700"/>
          </a:xfrm>
          <a:prstGeom prst="rect">
            <a:avLst/>
          </a:prstGeom>
          <a:noFill/>
        </p:spPr>
        <p:txBody>
          <a:bodyPr wrap="square" anchor="t" lIns="0" rIns="0" tIns="0" bIns="0">
            <a:spAutoFit/>
          </a:bodyPr>
          <a:lstStyle/>
          <a:p>
            <a:pPr algn="l"/>
            <a:r>
              <a:rPr sz="1125" b="0">
                <a:solidFill>
                  <a:srgbClr val="787771"/>
                </a:solidFill>
                <a:latin typeface="Arial"/>
              </a:rPr>
              <a:t>2</a:t>
            </a:r>
          </a:p>
        </p:txBody>
      </p:sp>
      <p:sp>
        <p:nvSpPr>
          <p:cNvPr id="6" name="TextBox 5"/>
          <p:cNvSpPr txBox="1"/>
          <p:nvPr/>
        </p:nvSpPr>
        <p:spPr>
          <a:xfrm>
            <a:off x="781050" y="2219325"/>
            <a:ext cx="2286000" cy="381000"/>
          </a:xfrm>
          <a:prstGeom prst="rect">
            <a:avLst/>
          </a:prstGeom>
          <a:noFill/>
        </p:spPr>
        <p:txBody>
          <a:bodyPr wrap="square" anchor="t" lIns="0" rIns="0" tIns="0" bIns="0">
            <a:spAutoFit/>
          </a:bodyPr>
          <a:lstStyle/>
          <a:p>
            <a:pPr algn="l"/>
            <a:r>
              <a:rPr sz="2025" b="1">
                <a:solidFill>
                  <a:srgbClr val="D65835"/>
                </a:solidFill>
                <a:latin typeface="Arial"/>
              </a:rPr>
              <a:t>Situation</a:t>
            </a:r>
          </a:p>
        </p:txBody>
      </p:sp>
      <p:sp>
        <p:nvSpPr>
          <p:cNvPr id="7" name="TextBox 6"/>
          <p:cNvSpPr txBox="1"/>
          <p:nvPr/>
        </p:nvSpPr>
        <p:spPr>
          <a:xfrm>
            <a:off x="3238500" y="2219325"/>
            <a:ext cx="8058150" cy="1000125"/>
          </a:xfrm>
          <a:prstGeom prst="rect">
            <a:avLst/>
          </a:prstGeom>
          <a:noFill/>
        </p:spPr>
        <p:txBody>
          <a:bodyPr wrap="square" anchor="t" lIns="0" rIns="0" tIns="0" bIns="0">
            <a:spAutoFit/>
          </a:bodyPr>
          <a:lstStyle/>
          <a:p>
            <a:pPr algn="l"/>
            <a:r>
              <a:rPr sz="1875" b="0">
                <a:solidFill>
                  <a:srgbClr val="26251E"/>
                </a:solidFill>
                <a:latin typeface="Arial"/>
              </a:rPr>
              <a:t>Revenue held at $400m in FY2026, but EBIT fell from $48.0m to $34.0m. EBIT margin dropped from 12.0% to 8.5%.</a:t>
            </a:r>
          </a:p>
        </p:txBody>
      </p:sp>
      <p:sp>
        <p:nvSpPr>
          <p:cNvPr id="8" name="TextBox 7"/>
          <p:cNvSpPr txBox="1"/>
          <p:nvPr/>
        </p:nvSpPr>
        <p:spPr>
          <a:xfrm>
            <a:off x="781050" y="3381375"/>
            <a:ext cx="2286000" cy="381000"/>
          </a:xfrm>
          <a:prstGeom prst="rect">
            <a:avLst/>
          </a:prstGeom>
          <a:noFill/>
        </p:spPr>
        <p:txBody>
          <a:bodyPr wrap="square" anchor="t" lIns="0" rIns="0" tIns="0" bIns="0">
            <a:spAutoFit/>
          </a:bodyPr>
          <a:lstStyle/>
          <a:p>
            <a:pPr algn="l"/>
            <a:r>
              <a:rPr sz="2025" b="1">
                <a:solidFill>
                  <a:srgbClr val="D65835"/>
                </a:solidFill>
                <a:latin typeface="Arial"/>
              </a:rPr>
              <a:t>Complication</a:t>
            </a:r>
          </a:p>
        </p:txBody>
      </p:sp>
      <p:sp>
        <p:nvSpPr>
          <p:cNvPr id="9" name="TextBox 8"/>
          <p:cNvSpPr txBox="1"/>
          <p:nvPr/>
        </p:nvSpPr>
        <p:spPr>
          <a:xfrm>
            <a:off x="3238500" y="3381375"/>
            <a:ext cx="8058150" cy="1000125"/>
          </a:xfrm>
          <a:prstGeom prst="rect">
            <a:avLst/>
          </a:prstGeom>
          <a:noFill/>
        </p:spPr>
        <p:txBody>
          <a:bodyPr wrap="square" anchor="t" lIns="0" rIns="0" tIns="0" bIns="0">
            <a:spAutoFit/>
          </a:bodyPr>
          <a:lstStyle/>
          <a:p>
            <a:pPr algn="l"/>
            <a:r>
              <a:rPr sz="1875" b="0">
                <a:solidFill>
                  <a:srgbClr val="26251E"/>
                </a:solidFill>
                <a:latin typeface="Arial"/>
              </a:rPr>
              <a:t>Freight (−$7.0m), input costs (−$6.0m), lower volume (−$4.0m) and labor (−$3.0m) outweighed a $6.0m price and mix gain.</a:t>
            </a:r>
          </a:p>
        </p:txBody>
      </p:sp>
      <p:cxnSp>
        <p:nvCxnSpPr>
          <p:cNvPr id="10" name="Connector 9"/>
          <p:cNvCxnSpPr/>
          <p:nvPr/>
        </p:nvCxnSpPr>
        <p:spPr>
          <a:xfrm>
            <a:off x="781050" y="3209925"/>
            <a:ext cx="10629900" cy="0"/>
          </a:xfrm>
          <a:prstGeom prst="line">
            <a:avLst/>
          </a:prstGeom>
          <a:ln w="12700">
            <a:solidFill>
              <a:srgbClr val="DEDCD4"/>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81050" y="4543425"/>
            <a:ext cx="2286000" cy="381000"/>
          </a:xfrm>
          <a:prstGeom prst="rect">
            <a:avLst/>
          </a:prstGeom>
          <a:noFill/>
        </p:spPr>
        <p:txBody>
          <a:bodyPr wrap="square" anchor="t" lIns="0" rIns="0" tIns="0" bIns="0">
            <a:spAutoFit/>
          </a:bodyPr>
          <a:lstStyle/>
          <a:p>
            <a:pPr algn="l"/>
            <a:r>
              <a:rPr sz="2025" b="1">
                <a:solidFill>
                  <a:srgbClr val="D65835"/>
                </a:solidFill>
                <a:latin typeface="Arial"/>
              </a:rPr>
              <a:t>Recommendation</a:t>
            </a:r>
          </a:p>
        </p:txBody>
      </p:sp>
      <p:sp>
        <p:nvSpPr>
          <p:cNvPr id="12" name="TextBox 11"/>
          <p:cNvSpPr txBox="1"/>
          <p:nvPr/>
        </p:nvSpPr>
        <p:spPr>
          <a:xfrm>
            <a:off x="3238500" y="4543425"/>
            <a:ext cx="8058150" cy="1000125"/>
          </a:xfrm>
          <a:prstGeom prst="rect">
            <a:avLst/>
          </a:prstGeom>
          <a:noFill/>
        </p:spPr>
        <p:txBody>
          <a:bodyPr wrap="square" anchor="t" lIns="0" rIns="0" tIns="0" bIns="0">
            <a:spAutoFit/>
          </a:bodyPr>
          <a:lstStyle/>
          <a:p>
            <a:pPr algn="l"/>
            <a:r>
              <a:rPr sz="1875" b="0">
                <a:solidFill>
                  <a:srgbClr val="26251E"/>
                </a:solidFill>
                <a:latin typeface="Arial"/>
              </a:rPr>
              <a:t>Approve five initiatives worth $12.5m by FY2027, led by a freight retender worth $4.0m. Plan warehouse automation ($3.5m) for FY2028.</a:t>
            </a:r>
          </a:p>
        </p:txBody>
      </p:sp>
      <p:cxnSp>
        <p:nvCxnSpPr>
          <p:cNvPr id="13" name="Connector 12"/>
          <p:cNvCxnSpPr/>
          <p:nvPr/>
        </p:nvCxnSpPr>
        <p:spPr>
          <a:xfrm>
            <a:off x="781050" y="4371975"/>
            <a:ext cx="10629900" cy="0"/>
          </a:xfrm>
          <a:prstGeom prst="line">
            <a:avLst/>
          </a:prstGeom>
          <a:ln w="12700">
            <a:solidFill>
              <a:srgbClr val="DEDCD4"/>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666750" y="428625"/>
            <a:ext cx="10858500" cy="914400"/>
          </a:xfrm>
          <a:prstGeom prst="rect">
            <a:avLst/>
          </a:prstGeom>
          <a:noFill/>
        </p:spPr>
        <p:txBody>
          <a:bodyPr wrap="square" anchor="t" lIns="0" rIns="0" tIns="0" bIns="0">
            <a:spAutoFit/>
          </a:bodyPr>
          <a:lstStyle/>
          <a:p>
            <a:pPr algn="l"/>
            <a:r>
              <a:rPr sz="3150" b="1">
                <a:solidFill>
                  <a:srgbClr val="26251E"/>
                </a:solidFill>
                <a:latin typeface="Arial"/>
              </a:rPr>
              <a:t>Six initiatives are worth $16.0m of EBIT</a:t>
            </a:r>
          </a:p>
        </p:txBody>
      </p:sp>
      <p:sp>
        <p:nvSpPr>
          <p:cNvPr id="3" name="TextBox 2"/>
          <p:cNvSpPr txBox="1"/>
          <p:nvPr/>
        </p:nvSpPr>
        <p:spPr>
          <a:xfrm>
            <a:off x="685800" y="1409700"/>
            <a:ext cx="10820400" cy="552450"/>
          </a:xfrm>
          <a:prstGeom prst="rect">
            <a:avLst/>
          </a:prstGeom>
          <a:noFill/>
        </p:spPr>
        <p:txBody>
          <a:bodyPr wrap="square" anchor="t" lIns="0" rIns="0" tIns="0" bIns="0">
            <a:spAutoFit/>
          </a:bodyPr>
          <a:lstStyle/>
          <a:p>
            <a:pPr algn="l"/>
            <a:r>
              <a:rPr sz="1725" b="0">
                <a:solidFill>
                  <a:srgbClr val="787771"/>
                </a:solidFill>
                <a:latin typeface="Arial"/>
              </a:rPr>
              <a:t>Issue tree: how can Alder restore a 12% EBIT margin by FY2027?</a:t>
            </a:r>
          </a:p>
        </p:txBody>
      </p:sp>
      <p:sp>
        <p:nvSpPr>
          <p:cNvPr id="4" name="TextBox 3"/>
          <p:cNvSpPr txBox="1"/>
          <p:nvPr/>
        </p:nvSpPr>
        <p:spPr>
          <a:xfrm>
            <a:off x="685800" y="6391275"/>
            <a:ext cx="10334625" cy="266700"/>
          </a:xfrm>
          <a:prstGeom prst="rect">
            <a:avLst/>
          </a:prstGeom>
          <a:noFill/>
        </p:spPr>
        <p:txBody>
          <a:bodyPr wrap="square" anchor="t" lIns="0" rIns="0" tIns="0" bIns="0">
            <a:spAutoFit/>
          </a:bodyPr>
          <a:lstStyle/>
          <a:p>
            <a:pPr algn="l"/>
            <a:r>
              <a:rPr sz="1125" b="0">
                <a:solidFill>
                  <a:srgbClr val="787771"/>
                </a:solidFill>
                <a:latin typeface="Arial"/>
              </a:rPr>
              <a:t>Illustrative example · Fictional company and sample data · Deckary</a:t>
            </a:r>
          </a:p>
        </p:txBody>
      </p:sp>
      <p:sp>
        <p:nvSpPr>
          <p:cNvPr id="5" name="TextBox 4"/>
          <p:cNvSpPr txBox="1"/>
          <p:nvPr/>
        </p:nvSpPr>
        <p:spPr>
          <a:xfrm>
            <a:off x="11163300" y="6381750"/>
            <a:ext cx="381000" cy="266700"/>
          </a:xfrm>
          <a:prstGeom prst="rect">
            <a:avLst/>
          </a:prstGeom>
          <a:noFill/>
        </p:spPr>
        <p:txBody>
          <a:bodyPr wrap="square" anchor="t" lIns="0" rIns="0" tIns="0" bIns="0">
            <a:spAutoFit/>
          </a:bodyPr>
          <a:lstStyle/>
          <a:p>
            <a:pPr algn="l"/>
            <a:r>
              <a:rPr sz="1125" b="0">
                <a:solidFill>
                  <a:srgbClr val="787771"/>
                </a:solidFill>
                <a:latin typeface="Arial"/>
              </a:rPr>
              <a:t>3</a:t>
            </a:r>
          </a:p>
        </p:txBody>
      </p:sp>
      <p:sp>
        <p:nvSpPr>
          <p:cNvPr id="6" name="Rectangle 5"/>
          <p:cNvSpPr/>
          <p:nvPr/>
        </p:nvSpPr>
        <p:spPr>
          <a:xfrm>
            <a:off x="6572250" y="20574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Reprice long-tail SKUs to market levels · $2.0m</a:t>
            </a:r>
          </a:p>
        </p:txBody>
      </p:sp>
      <p:sp>
        <p:nvSpPr>
          <p:cNvPr id="7" name="Rectangle 6"/>
          <p:cNvSpPr/>
          <p:nvPr/>
        </p:nvSpPr>
        <p:spPr>
          <a:xfrm>
            <a:off x="3619500" y="2000250"/>
            <a:ext cx="2381250" cy="590550"/>
          </a:xfrm>
          <a:prstGeom prst="rect">
            <a:avLst/>
          </a:prstGeom>
          <a:solidFill>
            <a:srgbClr val="FFFFFF"/>
          </a:solidFill>
          <a:ln w="12700">
            <a:solidFill>
              <a:srgbClr val="D65835"/>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500" b="1">
                <a:solidFill>
                  <a:srgbClr val="26251E"/>
                </a:solidFill>
                <a:latin typeface="Arial"/>
              </a:rPr>
              <a:t>Price · $2.0m</a:t>
            </a:r>
          </a:p>
        </p:txBody>
      </p:sp>
      <p:cxnSp>
        <p:nvCxnSpPr>
          <p:cNvPr id="8" name="Connector 7"/>
          <p:cNvCxnSpPr/>
          <p:nvPr/>
        </p:nvCxnSpPr>
        <p:spPr>
          <a:xfrm>
            <a:off x="6000750" y="22955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6286500" y="22955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6572250" y="26670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Retender freight contracts · $4.0m</a:t>
            </a:r>
          </a:p>
        </p:txBody>
      </p:sp>
      <p:sp>
        <p:nvSpPr>
          <p:cNvPr id="11" name="Rectangle 10"/>
          <p:cNvSpPr/>
          <p:nvPr/>
        </p:nvSpPr>
        <p:spPr>
          <a:xfrm>
            <a:off x="6572250" y="32766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Consolidate delivery routes · $2.5m</a:t>
            </a:r>
          </a:p>
        </p:txBody>
      </p:sp>
      <p:sp>
        <p:nvSpPr>
          <p:cNvPr id="12" name="Rectangle 11"/>
          <p:cNvSpPr/>
          <p:nvPr/>
        </p:nvSpPr>
        <p:spPr>
          <a:xfrm>
            <a:off x="3619500" y="2914650"/>
            <a:ext cx="2381250" cy="590550"/>
          </a:xfrm>
          <a:prstGeom prst="rect">
            <a:avLst/>
          </a:prstGeom>
          <a:solidFill>
            <a:srgbClr val="FFFFFF"/>
          </a:solidFill>
          <a:ln w="12700">
            <a:solidFill>
              <a:srgbClr val="D65835"/>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500" b="1">
                <a:solidFill>
                  <a:srgbClr val="26251E"/>
                </a:solidFill>
                <a:latin typeface="Arial"/>
              </a:rPr>
              <a:t>Freight · $6.5m</a:t>
            </a:r>
          </a:p>
        </p:txBody>
      </p:sp>
      <p:cxnSp>
        <p:nvCxnSpPr>
          <p:cNvPr id="13" name="Connector 12"/>
          <p:cNvCxnSpPr/>
          <p:nvPr/>
        </p:nvCxnSpPr>
        <p:spPr>
          <a:xfrm>
            <a:off x="6000750" y="32099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6286500" y="2905125"/>
            <a:ext cx="0" cy="60960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6286500" y="29051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6286500" y="35147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6572250" y="38862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Renegotiate terms with the top 20 suppliers · $3.0m</a:t>
            </a:r>
          </a:p>
        </p:txBody>
      </p:sp>
      <p:sp>
        <p:nvSpPr>
          <p:cNvPr id="18" name="Rectangle 17"/>
          <p:cNvSpPr/>
          <p:nvPr/>
        </p:nvSpPr>
        <p:spPr>
          <a:xfrm>
            <a:off x="3619500" y="3829050"/>
            <a:ext cx="2381250" cy="590550"/>
          </a:xfrm>
          <a:prstGeom prst="rect">
            <a:avLst/>
          </a:prstGeom>
          <a:solidFill>
            <a:srgbClr val="FFFFFF"/>
          </a:solidFill>
          <a:ln w="12700">
            <a:solidFill>
              <a:srgbClr val="D65835"/>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500" b="1">
                <a:solidFill>
                  <a:srgbClr val="26251E"/>
                </a:solidFill>
                <a:latin typeface="Arial"/>
              </a:rPr>
              <a:t>Procurement · $3.0m</a:t>
            </a:r>
          </a:p>
        </p:txBody>
      </p:sp>
      <p:cxnSp>
        <p:nvCxnSpPr>
          <p:cNvPr id="19" name="Connector 18"/>
          <p:cNvCxnSpPr/>
          <p:nvPr/>
        </p:nvCxnSpPr>
        <p:spPr>
          <a:xfrm>
            <a:off x="6000750" y="41243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6286500" y="41243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6572250" y="44958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Schedule warehouse labor to demand · $1.0m</a:t>
            </a:r>
          </a:p>
        </p:txBody>
      </p:sp>
      <p:sp>
        <p:nvSpPr>
          <p:cNvPr id="22" name="Rectangle 21"/>
          <p:cNvSpPr/>
          <p:nvPr/>
        </p:nvSpPr>
        <p:spPr>
          <a:xfrm>
            <a:off x="6572250" y="51054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Automate picking in the main warehouse · $3.5m</a:t>
            </a:r>
          </a:p>
        </p:txBody>
      </p:sp>
      <p:sp>
        <p:nvSpPr>
          <p:cNvPr id="23" name="Rectangle 22"/>
          <p:cNvSpPr/>
          <p:nvPr/>
        </p:nvSpPr>
        <p:spPr>
          <a:xfrm>
            <a:off x="3619500" y="4743450"/>
            <a:ext cx="2381250" cy="590550"/>
          </a:xfrm>
          <a:prstGeom prst="rect">
            <a:avLst/>
          </a:prstGeom>
          <a:solidFill>
            <a:srgbClr val="FFFFFF"/>
          </a:solidFill>
          <a:ln w="12700">
            <a:solidFill>
              <a:srgbClr val="D65835"/>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500" b="1">
                <a:solidFill>
                  <a:srgbClr val="26251E"/>
                </a:solidFill>
                <a:latin typeface="Arial"/>
              </a:rPr>
              <a:t>Operations · $4.5m</a:t>
            </a:r>
          </a:p>
        </p:txBody>
      </p:sp>
      <p:cxnSp>
        <p:nvCxnSpPr>
          <p:cNvPr id="24" name="Connector 23"/>
          <p:cNvCxnSpPr/>
          <p:nvPr/>
        </p:nvCxnSpPr>
        <p:spPr>
          <a:xfrm>
            <a:off x="6000750" y="50387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6286500" y="4733925"/>
            <a:ext cx="0" cy="60960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a:off x="6286500" y="47339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6286500" y="53435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762000" y="3048000"/>
            <a:ext cx="2286000" cy="1238250"/>
          </a:xfrm>
          <a:prstGeom prst="rect">
            <a:avLst/>
          </a:prstGeom>
          <a:solidFill>
            <a:srgbClr val="26251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575" b="1">
                <a:solidFill>
                  <a:srgbClr val="FFFFFF"/>
                </a:solidFill>
                <a:latin typeface="Arial"/>
              </a:rPr>
              <a:t>How can Alder restore a 12% EBIT margin by FY2027?</a:t>
            </a:r>
          </a:p>
        </p:txBody>
      </p:sp>
      <p:cxnSp>
        <p:nvCxnSpPr>
          <p:cNvPr id="29" name="Connector 28"/>
          <p:cNvCxnSpPr/>
          <p:nvPr/>
        </p:nvCxnSpPr>
        <p:spPr>
          <a:xfrm>
            <a:off x="3048000" y="36671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3333750" y="2295525"/>
            <a:ext cx="0" cy="274320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3333750" y="22955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3333750" y="32099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3333750" y="41243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3333750" y="50387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781050" y="5715000"/>
            <a:ext cx="10620375" cy="571500"/>
          </a:xfrm>
          <a:prstGeom prst="rect">
            <a:avLst/>
          </a:prstGeom>
          <a:noFill/>
        </p:spPr>
        <p:txBody>
          <a:bodyPr wrap="square" anchor="t" lIns="0" rIns="0" tIns="0" bIns="0">
            <a:spAutoFit/>
          </a:bodyPr>
          <a:lstStyle/>
          <a:p>
            <a:pPr algn="l"/>
            <a:r>
              <a:rPr sz="1425" b="0">
                <a:solidFill>
                  <a:srgbClr val="787771"/>
                </a:solidFill>
                <a:latin typeface="Arial"/>
              </a:rPr>
              <a:t>Annual EBIT impact at full run rate. Each initiative sits in one lever only, so the branches add up: $2.0m + $6.5m + $3.0m + $4.5m = $16.0m.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666750" y="428625"/>
            <a:ext cx="10858500" cy="914400"/>
          </a:xfrm>
          <a:prstGeom prst="rect">
            <a:avLst/>
          </a:prstGeom>
          <a:noFill/>
        </p:spPr>
        <p:txBody>
          <a:bodyPr wrap="square" anchor="t" lIns="0" rIns="0" tIns="0" bIns="0">
            <a:spAutoFit/>
          </a:bodyPr>
          <a:lstStyle/>
          <a:p>
            <a:pPr algn="l"/>
            <a:r>
              <a:rPr sz="3150" b="1">
                <a:solidFill>
                  <a:srgbClr val="26251E"/>
                </a:solidFill>
                <a:latin typeface="Arial"/>
              </a:rPr>
              <a:t>Three quick wins deliver $8.5m of the $16.0m</a:t>
            </a:r>
          </a:p>
        </p:txBody>
      </p:sp>
      <p:sp>
        <p:nvSpPr>
          <p:cNvPr id="3" name="TextBox 2"/>
          <p:cNvSpPr txBox="1"/>
          <p:nvPr/>
        </p:nvSpPr>
        <p:spPr>
          <a:xfrm>
            <a:off x="685800" y="1409700"/>
            <a:ext cx="10820400" cy="552450"/>
          </a:xfrm>
          <a:prstGeom prst="rect">
            <a:avLst/>
          </a:prstGeom>
          <a:noFill/>
        </p:spPr>
        <p:txBody>
          <a:bodyPr wrap="square" anchor="t" lIns="0" rIns="0" tIns="0" bIns="0">
            <a:spAutoFit/>
          </a:bodyPr>
          <a:lstStyle/>
          <a:p>
            <a:pPr algn="l"/>
            <a:r>
              <a:rPr sz="1725" b="0">
                <a:solidFill>
                  <a:srgbClr val="787771"/>
                </a:solidFill>
                <a:latin typeface="Arial"/>
              </a:rPr>
              <a:t>Initiatives by annual EBIT impact and ease of implementation</a:t>
            </a:r>
          </a:p>
        </p:txBody>
      </p:sp>
      <p:sp>
        <p:nvSpPr>
          <p:cNvPr id="4" name="TextBox 3"/>
          <p:cNvSpPr txBox="1"/>
          <p:nvPr/>
        </p:nvSpPr>
        <p:spPr>
          <a:xfrm>
            <a:off x="685800" y="6391275"/>
            <a:ext cx="10334625" cy="266700"/>
          </a:xfrm>
          <a:prstGeom prst="rect">
            <a:avLst/>
          </a:prstGeom>
          <a:noFill/>
        </p:spPr>
        <p:txBody>
          <a:bodyPr wrap="square" anchor="t" lIns="0" rIns="0" tIns="0" bIns="0">
            <a:spAutoFit/>
          </a:bodyPr>
          <a:lstStyle/>
          <a:p>
            <a:pPr algn="l"/>
            <a:r>
              <a:rPr sz="1125" b="0">
                <a:solidFill>
                  <a:srgbClr val="787771"/>
                </a:solidFill>
                <a:latin typeface="Arial"/>
              </a:rPr>
              <a:t>Illustrative example · Fictional company and sample data · Deckary</a:t>
            </a:r>
          </a:p>
        </p:txBody>
      </p:sp>
      <p:sp>
        <p:nvSpPr>
          <p:cNvPr id="5" name="TextBox 4"/>
          <p:cNvSpPr txBox="1"/>
          <p:nvPr/>
        </p:nvSpPr>
        <p:spPr>
          <a:xfrm>
            <a:off x="11163300" y="6381750"/>
            <a:ext cx="381000" cy="266700"/>
          </a:xfrm>
          <a:prstGeom prst="rect">
            <a:avLst/>
          </a:prstGeom>
          <a:noFill/>
        </p:spPr>
        <p:txBody>
          <a:bodyPr wrap="square" anchor="t" lIns="0" rIns="0" tIns="0" bIns="0">
            <a:spAutoFit/>
          </a:bodyPr>
          <a:lstStyle/>
          <a:p>
            <a:pPr algn="l"/>
            <a:r>
              <a:rPr sz="1125" b="0">
                <a:solidFill>
                  <a:srgbClr val="787771"/>
                </a:solidFill>
                <a:latin typeface="Arial"/>
              </a:rPr>
              <a:t>4</a:t>
            </a:r>
          </a:p>
        </p:txBody>
      </p:sp>
      <p:sp>
        <p:nvSpPr>
          <p:cNvPr id="6" name="Rectangle 5"/>
          <p:cNvSpPr/>
          <p:nvPr/>
        </p:nvSpPr>
        <p:spPr>
          <a:xfrm>
            <a:off x="1238250" y="2038350"/>
            <a:ext cx="2571750" cy="1619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371600" y="2133600"/>
            <a:ext cx="2305050" cy="285750"/>
          </a:xfrm>
          <a:prstGeom prst="rect">
            <a:avLst/>
          </a:prstGeom>
          <a:noFill/>
        </p:spPr>
        <p:txBody>
          <a:bodyPr wrap="square" anchor="t" lIns="0" rIns="0" tIns="0" bIns="0">
            <a:spAutoFit/>
          </a:bodyPr>
          <a:lstStyle/>
          <a:p>
            <a:pPr algn="l"/>
            <a:r>
              <a:rPr sz="1350" b="1">
                <a:solidFill>
                  <a:srgbClr val="787771"/>
                </a:solidFill>
                <a:latin typeface="Arial"/>
              </a:rPr>
              <a:t>Major projects</a:t>
            </a:r>
          </a:p>
        </p:txBody>
      </p:sp>
      <p:sp>
        <p:nvSpPr>
          <p:cNvPr id="8" name="Rectangle 7"/>
          <p:cNvSpPr/>
          <p:nvPr/>
        </p:nvSpPr>
        <p:spPr>
          <a:xfrm>
            <a:off x="3810000" y="2038350"/>
            <a:ext cx="2571750" cy="1619250"/>
          </a:xfrm>
          <a:prstGeom prst="rect">
            <a:avLst/>
          </a:prstGeom>
          <a:solidFill>
            <a:srgbClr val="FBE9E3"/>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943350" y="2133600"/>
            <a:ext cx="2305050" cy="285750"/>
          </a:xfrm>
          <a:prstGeom prst="rect">
            <a:avLst/>
          </a:prstGeom>
          <a:noFill/>
        </p:spPr>
        <p:txBody>
          <a:bodyPr wrap="square" anchor="t" lIns="0" rIns="0" tIns="0" bIns="0">
            <a:spAutoFit/>
          </a:bodyPr>
          <a:lstStyle/>
          <a:p>
            <a:pPr algn="l"/>
            <a:r>
              <a:rPr sz="1350" b="1">
                <a:solidFill>
                  <a:srgbClr val="D65835"/>
                </a:solidFill>
                <a:latin typeface="Arial"/>
              </a:rPr>
              <a:t>Quick wins</a:t>
            </a:r>
          </a:p>
        </p:txBody>
      </p:sp>
      <p:sp>
        <p:nvSpPr>
          <p:cNvPr id="10" name="Rectangle 9"/>
          <p:cNvSpPr/>
          <p:nvPr/>
        </p:nvSpPr>
        <p:spPr>
          <a:xfrm>
            <a:off x="1238250" y="3657600"/>
            <a:ext cx="2571750" cy="1619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371600" y="3752850"/>
            <a:ext cx="2305050" cy="285750"/>
          </a:xfrm>
          <a:prstGeom prst="rect">
            <a:avLst/>
          </a:prstGeom>
          <a:noFill/>
        </p:spPr>
        <p:txBody>
          <a:bodyPr wrap="square" anchor="t" lIns="0" rIns="0" tIns="0" bIns="0">
            <a:spAutoFit/>
          </a:bodyPr>
          <a:lstStyle/>
          <a:p>
            <a:pPr algn="l"/>
            <a:r>
              <a:rPr sz="1350" b="1">
                <a:solidFill>
                  <a:srgbClr val="787771"/>
                </a:solidFill>
                <a:latin typeface="Arial"/>
              </a:rPr>
              <a:t>Deprioritize</a:t>
            </a:r>
          </a:p>
        </p:txBody>
      </p:sp>
      <p:sp>
        <p:nvSpPr>
          <p:cNvPr id="12" name="Rectangle 11"/>
          <p:cNvSpPr/>
          <p:nvPr/>
        </p:nvSpPr>
        <p:spPr>
          <a:xfrm>
            <a:off x="3810000" y="3657600"/>
            <a:ext cx="2571750" cy="1619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943350" y="3752850"/>
            <a:ext cx="2305050" cy="285750"/>
          </a:xfrm>
          <a:prstGeom prst="rect">
            <a:avLst/>
          </a:prstGeom>
          <a:noFill/>
        </p:spPr>
        <p:txBody>
          <a:bodyPr wrap="square" anchor="t" lIns="0" rIns="0" tIns="0" bIns="0">
            <a:spAutoFit/>
          </a:bodyPr>
          <a:lstStyle/>
          <a:p>
            <a:pPr algn="l"/>
            <a:r>
              <a:rPr sz="1350" b="1">
                <a:solidFill>
                  <a:srgbClr val="787771"/>
                </a:solidFill>
                <a:latin typeface="Arial"/>
              </a:rPr>
              <a:t>Fill-ins</a:t>
            </a:r>
          </a:p>
        </p:txBody>
      </p:sp>
      <p:sp>
        <p:nvSpPr>
          <p:cNvPr id="14" name="TextBox 13"/>
          <p:cNvSpPr txBox="1"/>
          <p:nvPr/>
        </p:nvSpPr>
        <p:spPr>
          <a:xfrm>
            <a:off x="1238250" y="5372100"/>
            <a:ext cx="5143500" cy="285750"/>
          </a:xfrm>
          <a:prstGeom prst="rect">
            <a:avLst/>
          </a:prstGeom>
          <a:noFill/>
        </p:spPr>
        <p:txBody>
          <a:bodyPr wrap="square" anchor="t" lIns="0" rIns="0" tIns="0" bIns="0">
            <a:spAutoFit/>
          </a:bodyPr>
          <a:lstStyle/>
          <a:p>
            <a:pPr algn="ctr"/>
            <a:r>
              <a:rPr sz="1350" b="0">
                <a:solidFill>
                  <a:srgbClr val="787771"/>
                </a:solidFill>
                <a:latin typeface="Arial"/>
              </a:rPr>
              <a:t>Ease of implementation: low → high</a:t>
            </a:r>
          </a:p>
        </p:txBody>
      </p:sp>
      <p:sp>
        <p:nvSpPr>
          <p:cNvPr id="15" name="TextBox 14"/>
          <p:cNvSpPr txBox="1"/>
          <p:nvPr/>
        </p:nvSpPr>
        <p:spPr>
          <a:xfrm rot="16200000">
            <a:off x="-714375" y="3514725"/>
            <a:ext cx="3619500" cy="285750"/>
          </a:xfrm>
          <a:prstGeom prst="rect">
            <a:avLst/>
          </a:prstGeom>
          <a:noFill/>
        </p:spPr>
        <p:txBody>
          <a:bodyPr wrap="square" anchor="t" lIns="0" rIns="0" tIns="0" bIns="0">
            <a:spAutoFit/>
          </a:bodyPr>
          <a:lstStyle/>
          <a:p>
            <a:pPr algn="ctr"/>
            <a:r>
              <a:rPr sz="1350" b="0">
                <a:solidFill>
                  <a:srgbClr val="787771"/>
                </a:solidFill>
                <a:latin typeface="Arial"/>
              </a:rPr>
              <a:t>EBIT impact: low → high</a:t>
            </a:r>
          </a:p>
        </p:txBody>
      </p:sp>
      <p:sp>
        <p:nvSpPr>
          <p:cNvPr id="16" name="Oval 15"/>
          <p:cNvSpPr/>
          <p:nvPr/>
        </p:nvSpPr>
        <p:spPr>
          <a:xfrm>
            <a:off x="5419725" y="2236470"/>
            <a:ext cx="381000" cy="381000"/>
          </a:xfrm>
          <a:prstGeom prst="ellipse">
            <a:avLst/>
          </a:prstGeom>
          <a:solidFill>
            <a:srgbClr val="D658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1</a:t>
            </a:r>
          </a:p>
        </p:txBody>
      </p:sp>
      <p:sp>
        <p:nvSpPr>
          <p:cNvPr id="17" name="Oval 16"/>
          <p:cNvSpPr/>
          <p:nvPr/>
        </p:nvSpPr>
        <p:spPr>
          <a:xfrm>
            <a:off x="4545330" y="3013710"/>
            <a:ext cx="381000" cy="381000"/>
          </a:xfrm>
          <a:prstGeom prst="ellipse">
            <a:avLst/>
          </a:prstGeom>
          <a:solidFill>
            <a:srgbClr val="D658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2</a:t>
            </a:r>
          </a:p>
        </p:txBody>
      </p:sp>
      <p:sp>
        <p:nvSpPr>
          <p:cNvPr id="18" name="Oval 17"/>
          <p:cNvSpPr/>
          <p:nvPr/>
        </p:nvSpPr>
        <p:spPr>
          <a:xfrm>
            <a:off x="5368290" y="3272790"/>
            <a:ext cx="381000" cy="381000"/>
          </a:xfrm>
          <a:prstGeom prst="ellipse">
            <a:avLst/>
          </a:prstGeom>
          <a:solidFill>
            <a:srgbClr val="D658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3</a:t>
            </a:r>
          </a:p>
        </p:txBody>
      </p:sp>
      <p:sp>
        <p:nvSpPr>
          <p:cNvPr id="19" name="Oval 18"/>
          <p:cNvSpPr/>
          <p:nvPr/>
        </p:nvSpPr>
        <p:spPr>
          <a:xfrm>
            <a:off x="2899410" y="2754630"/>
            <a:ext cx="381000" cy="381000"/>
          </a:xfrm>
          <a:prstGeom prst="ellipse">
            <a:avLst/>
          </a:prstGeom>
          <a:solidFill>
            <a:srgbClr val="D658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4</a:t>
            </a:r>
          </a:p>
        </p:txBody>
      </p:sp>
      <p:sp>
        <p:nvSpPr>
          <p:cNvPr id="20" name="Oval 19"/>
          <p:cNvSpPr/>
          <p:nvPr/>
        </p:nvSpPr>
        <p:spPr>
          <a:xfrm>
            <a:off x="1767840" y="2495550"/>
            <a:ext cx="381000" cy="381000"/>
          </a:xfrm>
          <a:prstGeom prst="ellipse">
            <a:avLst/>
          </a:prstGeom>
          <a:solidFill>
            <a:srgbClr val="D658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5</a:t>
            </a:r>
          </a:p>
        </p:txBody>
      </p:sp>
      <p:sp>
        <p:nvSpPr>
          <p:cNvPr id="21" name="Oval 20"/>
          <p:cNvSpPr/>
          <p:nvPr/>
        </p:nvSpPr>
        <p:spPr>
          <a:xfrm>
            <a:off x="4956810" y="4309110"/>
            <a:ext cx="381000" cy="381000"/>
          </a:xfrm>
          <a:prstGeom prst="ellipse">
            <a:avLst/>
          </a:prstGeom>
          <a:solidFill>
            <a:srgbClr val="D658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6</a:t>
            </a:r>
          </a:p>
        </p:txBody>
      </p:sp>
      <p:graphicFrame>
        <p:nvGraphicFramePr>
          <p:cNvPr id="22" name="Table 21"/>
          <p:cNvGraphicFramePr>
            <a:graphicFrameLocks noGrp="1"/>
          </p:cNvGraphicFramePr>
          <p:nvPr/>
        </p:nvGraphicFramePr>
        <p:xfrm>
          <a:off x="6953250" y="2038350"/>
          <a:ext cx="4476750" cy="3238500"/>
        </p:xfrm>
        <a:graphic>
          <a:graphicData uri="http://schemas.openxmlformats.org/drawingml/2006/table">
            <a:tbl>
              <a:tblPr>
                <a:tableStyleId>{2D5ABB26-0587-4C30-8999-92F81FD0307C}</a:tableStyleId>
              </a:tblPr>
              <a:tblGrid>
                <a:gridCol w="419100"/>
                <a:gridCol w="2343150"/>
                <a:gridCol w="857250"/>
                <a:gridCol w="857250"/>
              </a:tblGrid>
              <a:tr h="476250">
                <a:tc>
                  <a:txBody>
                    <a:bodyPr wrap="square"/>
                    <a:lstStyle/>
                    <a:p>
                      <a:r>
                        <a:rPr sz="1275" b="1">
                          <a:solidFill>
                            <a:srgbClr val="FFFFFF"/>
                          </a:solidFill>
                          <a:latin typeface="Arial"/>
                        </a:rPr>
                        <a:t>#</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275" b="1">
                          <a:solidFill>
                            <a:srgbClr val="FFFFFF"/>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275" b="1">
                          <a:solidFill>
                            <a:srgbClr val="FFFFFF"/>
                          </a:solidFill>
                          <a:latin typeface="Arial"/>
                        </a:rPr>
                        <a:t>Impact</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275" b="1">
                          <a:solidFill>
                            <a:srgbClr val="FFFFFF"/>
                          </a:solidFill>
                          <a:latin typeface="Arial"/>
                        </a:rPr>
                        <a:t>Timing</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r>
              <a:tr h="460375">
                <a:tc>
                  <a:txBody>
                    <a:bodyPr wrap="square"/>
                    <a:lstStyle/>
                    <a:p>
                      <a:r>
                        <a:rPr sz="1275" b="0">
                          <a:solidFill>
                            <a:srgbClr val="26251E"/>
                          </a:solidFill>
                          <a:latin typeface="Arial"/>
                        </a:rPr>
                        <a:t>1</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Retender freight contracts</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$4.0m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FY2027</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60375">
                <a:tc>
                  <a:txBody>
                    <a:bodyPr wrap="square"/>
                    <a:lstStyle/>
                    <a:p>
                      <a:r>
                        <a:rPr sz="1275" b="0">
                          <a:solidFill>
                            <a:srgbClr val="26251E"/>
                          </a:solidFill>
                          <a:latin typeface="Arial"/>
                        </a:rPr>
                        <a:t>2</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Consolidate delivery routes</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$2.5m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FY2027</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60375">
                <a:tc>
                  <a:txBody>
                    <a:bodyPr wrap="square"/>
                    <a:lstStyle/>
                    <a:p>
                      <a:r>
                        <a:rPr sz="1275" b="0">
                          <a:solidFill>
                            <a:srgbClr val="26251E"/>
                          </a:solidFill>
                          <a:latin typeface="Arial"/>
                        </a:rPr>
                        <a:t>3</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Reprice long-tail SKUs</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$2.0m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FY2027</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60375">
                <a:tc>
                  <a:txBody>
                    <a:bodyPr wrap="square"/>
                    <a:lstStyle/>
                    <a:p>
                      <a:r>
                        <a:rPr sz="1275" b="0">
                          <a:solidFill>
                            <a:srgbClr val="26251E"/>
                          </a:solidFill>
                          <a:latin typeface="Arial"/>
                        </a:rPr>
                        <a:t>4</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Renegotiate supplier terms</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$3.0m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FY2027</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60375">
                <a:tc>
                  <a:txBody>
                    <a:bodyPr wrap="square"/>
                    <a:lstStyle/>
                    <a:p>
                      <a:r>
                        <a:rPr sz="1275" b="0">
                          <a:solidFill>
                            <a:srgbClr val="26251E"/>
                          </a:solidFill>
                          <a:latin typeface="Arial"/>
                        </a:rPr>
                        <a:t>5</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Automate warehouse picking</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$3.5m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FY2028</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60375">
                <a:tc>
                  <a:txBody>
                    <a:bodyPr wrap="square"/>
                    <a:lstStyle/>
                    <a:p>
                      <a:r>
                        <a:rPr sz="1275" b="0">
                          <a:solidFill>
                            <a:srgbClr val="26251E"/>
                          </a:solidFill>
                          <a:latin typeface="Arial"/>
                        </a:rPr>
                        <a:t>6</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Schedule labor to demand</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$1.0m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FY2027</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bl>
          </a:graphicData>
        </a:graphic>
      </p:graphicFrame>
      <p:sp>
        <p:nvSpPr>
          <p:cNvPr id="23" name="TextBox 22"/>
          <p:cNvSpPr txBox="1"/>
          <p:nvPr/>
        </p:nvSpPr>
        <p:spPr>
          <a:xfrm>
            <a:off x="781050" y="5715000"/>
            <a:ext cx="10620375" cy="571500"/>
          </a:xfrm>
          <a:prstGeom prst="rect">
            <a:avLst/>
          </a:prstGeom>
          <a:noFill/>
        </p:spPr>
        <p:txBody>
          <a:bodyPr wrap="square" anchor="t" lIns="0" rIns="0" tIns="0" bIns="0">
            <a:spAutoFit/>
          </a:bodyPr>
          <a:lstStyle/>
          <a:p>
            <a:pPr algn="l"/>
            <a:r>
              <a:rPr sz="1425" b="0">
                <a:solidFill>
                  <a:srgbClr val="787771"/>
                </a:solidFill>
                <a:latin typeface="Arial"/>
              </a:rPr>
              <a:t>Impact is annual EBIT at full run rate. Ease reflects capital need, IT change and time to implement, as scored by the project team.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666750" y="428625"/>
            <a:ext cx="10858500" cy="914400"/>
          </a:xfrm>
          <a:prstGeom prst="rect">
            <a:avLst/>
          </a:prstGeom>
          <a:noFill/>
        </p:spPr>
        <p:txBody>
          <a:bodyPr wrap="square" anchor="t" lIns="0" rIns="0" tIns="0" bIns="0">
            <a:spAutoFit/>
          </a:bodyPr>
          <a:lstStyle/>
          <a:p>
            <a:pPr algn="l"/>
            <a:r>
              <a:rPr sz="3150" b="1">
                <a:solidFill>
                  <a:srgbClr val="26251E"/>
                </a:solidFill>
                <a:latin typeface="Arial"/>
              </a:rPr>
              <a:t>Freight and input costs cut EBIT by $13.0m</a:t>
            </a:r>
          </a:p>
        </p:txBody>
      </p:sp>
      <p:sp>
        <p:nvSpPr>
          <p:cNvPr id="3" name="TextBox 2"/>
          <p:cNvSpPr txBox="1"/>
          <p:nvPr/>
        </p:nvSpPr>
        <p:spPr>
          <a:xfrm>
            <a:off x="685800" y="1409700"/>
            <a:ext cx="10820400" cy="552450"/>
          </a:xfrm>
          <a:prstGeom prst="rect">
            <a:avLst/>
          </a:prstGeom>
          <a:noFill/>
        </p:spPr>
        <p:txBody>
          <a:bodyPr wrap="square" anchor="t" lIns="0" rIns="0" tIns="0" bIns="0">
            <a:spAutoFit/>
          </a:bodyPr>
          <a:lstStyle/>
          <a:p>
            <a:pPr algn="l"/>
            <a:r>
              <a:rPr sz="1725" b="0">
                <a:solidFill>
                  <a:srgbClr val="787771"/>
                </a:solidFill>
                <a:latin typeface="Arial"/>
              </a:rPr>
              <a:t>EBIT bridge, FY2025 to FY2026, USD millions</a:t>
            </a:r>
          </a:p>
        </p:txBody>
      </p:sp>
      <p:sp>
        <p:nvSpPr>
          <p:cNvPr id="4" name="TextBox 3"/>
          <p:cNvSpPr txBox="1"/>
          <p:nvPr/>
        </p:nvSpPr>
        <p:spPr>
          <a:xfrm>
            <a:off x="685800" y="6391275"/>
            <a:ext cx="10334625" cy="266700"/>
          </a:xfrm>
          <a:prstGeom prst="rect">
            <a:avLst/>
          </a:prstGeom>
          <a:noFill/>
        </p:spPr>
        <p:txBody>
          <a:bodyPr wrap="square" anchor="t" lIns="0" rIns="0" tIns="0" bIns="0">
            <a:spAutoFit/>
          </a:bodyPr>
          <a:lstStyle/>
          <a:p>
            <a:pPr algn="l"/>
            <a:r>
              <a:rPr sz="1125" b="0">
                <a:solidFill>
                  <a:srgbClr val="787771"/>
                </a:solidFill>
                <a:latin typeface="Arial"/>
              </a:rPr>
              <a:t>Illustrative example · Fictional company and sample data · Deckary</a:t>
            </a:r>
          </a:p>
        </p:txBody>
      </p:sp>
      <p:sp>
        <p:nvSpPr>
          <p:cNvPr id="5" name="TextBox 4"/>
          <p:cNvSpPr txBox="1"/>
          <p:nvPr/>
        </p:nvSpPr>
        <p:spPr>
          <a:xfrm>
            <a:off x="11163300" y="6381750"/>
            <a:ext cx="381000" cy="266700"/>
          </a:xfrm>
          <a:prstGeom prst="rect">
            <a:avLst/>
          </a:prstGeom>
          <a:noFill/>
        </p:spPr>
        <p:txBody>
          <a:bodyPr wrap="square" anchor="t" lIns="0" rIns="0" tIns="0" bIns="0">
            <a:spAutoFit/>
          </a:bodyPr>
          <a:lstStyle/>
          <a:p>
            <a:pPr algn="l"/>
            <a:r>
              <a:rPr sz="1125" b="0">
                <a:solidFill>
                  <a:srgbClr val="787771"/>
                </a:solidFill>
                <a:latin typeface="Arial"/>
              </a:rPr>
              <a:t>5</a:t>
            </a:r>
          </a:p>
        </p:txBody>
      </p:sp>
      <p:graphicFrame>
        <p:nvGraphicFramePr>
          <p:cNvPr id="6" name="Chart 5"/>
          <p:cNvGraphicFramePr>
            <a:graphicFrameLocks noGrp="1"/>
          </p:cNvGraphicFramePr>
          <p:nvPr/>
        </p:nvGraphicFramePr>
        <p:xfrm>
          <a:off x="904875" y="2019300"/>
          <a:ext cx="10382250" cy="3390900"/>
        </p:xfrm>
        <a:graphic>
          <a:graphicData uri="http://schemas.openxmlformats.org/drawingml/2006/chart">
            <c:chart xmlns:c="http://schemas.openxmlformats.org/drawingml/2006/chart" r:id="rId2"/>
          </a:graphicData>
        </a:graphic>
      </p:graphicFrame>
      <p:sp>
        <p:nvSpPr>
          <p:cNvPr id="7" name="TextBox 6"/>
          <p:cNvSpPr txBox="1"/>
          <p:nvPr/>
        </p:nvSpPr>
        <p:spPr>
          <a:xfrm>
            <a:off x="781050" y="5715000"/>
            <a:ext cx="10620375" cy="571500"/>
          </a:xfrm>
          <a:prstGeom prst="rect">
            <a:avLst/>
          </a:prstGeom>
          <a:noFill/>
        </p:spPr>
        <p:txBody>
          <a:bodyPr wrap="square" anchor="t" lIns="0" rIns="0" tIns="0" bIns="0">
            <a:spAutoFit/>
          </a:bodyPr>
          <a:lstStyle/>
          <a:p>
            <a:pPr algn="l"/>
            <a:r>
              <a:rPr sz="1425" b="0">
                <a:solidFill>
                  <a:srgbClr val="787771"/>
                </a:solidFill>
                <a:latin typeface="Arial"/>
              </a:rPr>
              <a:t>Grey bars increase EBIT and orange bars reduce it. $48.0m + $6.0m − $4.0m − $7.0m − $6.0m − $3.0m = $34.0m. Edit Data recalculates the bridge.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666750" y="428625"/>
            <a:ext cx="10858500" cy="914400"/>
          </a:xfrm>
          <a:prstGeom prst="rect">
            <a:avLst/>
          </a:prstGeom>
          <a:noFill/>
        </p:spPr>
        <p:txBody>
          <a:bodyPr wrap="square" anchor="t" lIns="0" rIns="0" tIns="0" bIns="0">
            <a:spAutoFit/>
          </a:bodyPr>
          <a:lstStyle/>
          <a:p>
            <a:pPr algn="l"/>
            <a:r>
              <a:rPr sz="3150" b="1">
                <a:solidFill>
                  <a:srgbClr val="26251E"/>
                </a:solidFill>
                <a:latin typeface="Arial"/>
              </a:rPr>
              <a:t>Five initiatives need approval today</a:t>
            </a:r>
          </a:p>
        </p:txBody>
      </p:sp>
      <p:sp>
        <p:nvSpPr>
          <p:cNvPr id="3" name="TextBox 2"/>
          <p:cNvSpPr txBox="1"/>
          <p:nvPr/>
        </p:nvSpPr>
        <p:spPr>
          <a:xfrm>
            <a:off x="685800" y="1409700"/>
            <a:ext cx="10820400" cy="552450"/>
          </a:xfrm>
          <a:prstGeom prst="rect">
            <a:avLst/>
          </a:prstGeom>
          <a:noFill/>
        </p:spPr>
        <p:txBody>
          <a:bodyPr wrap="square" anchor="t" lIns="0" rIns="0" tIns="0" bIns="0">
            <a:spAutoFit/>
          </a:bodyPr>
          <a:lstStyle/>
          <a:p>
            <a:pPr algn="l"/>
            <a:r>
              <a:rPr sz="1725" b="0">
                <a:solidFill>
                  <a:srgbClr val="787771"/>
                </a:solidFill>
                <a:latin typeface="Arial"/>
              </a:rPr>
              <a:t>Initiatives for FY2027, owners and first milestones</a:t>
            </a:r>
          </a:p>
        </p:txBody>
      </p:sp>
      <p:sp>
        <p:nvSpPr>
          <p:cNvPr id="4" name="TextBox 3"/>
          <p:cNvSpPr txBox="1"/>
          <p:nvPr/>
        </p:nvSpPr>
        <p:spPr>
          <a:xfrm>
            <a:off x="685800" y="6391275"/>
            <a:ext cx="10334625" cy="266700"/>
          </a:xfrm>
          <a:prstGeom prst="rect">
            <a:avLst/>
          </a:prstGeom>
          <a:noFill/>
        </p:spPr>
        <p:txBody>
          <a:bodyPr wrap="square" anchor="t" lIns="0" rIns="0" tIns="0" bIns="0">
            <a:spAutoFit/>
          </a:bodyPr>
          <a:lstStyle/>
          <a:p>
            <a:pPr algn="l"/>
            <a:r>
              <a:rPr sz="1125" b="0">
                <a:solidFill>
                  <a:srgbClr val="787771"/>
                </a:solidFill>
                <a:latin typeface="Arial"/>
              </a:rPr>
              <a:t>Illustrative example · Fictional company and sample data · Deckary</a:t>
            </a:r>
          </a:p>
        </p:txBody>
      </p:sp>
      <p:sp>
        <p:nvSpPr>
          <p:cNvPr id="5" name="TextBox 4"/>
          <p:cNvSpPr txBox="1"/>
          <p:nvPr/>
        </p:nvSpPr>
        <p:spPr>
          <a:xfrm>
            <a:off x="11163300" y="6381750"/>
            <a:ext cx="381000" cy="266700"/>
          </a:xfrm>
          <a:prstGeom prst="rect">
            <a:avLst/>
          </a:prstGeom>
          <a:noFill/>
        </p:spPr>
        <p:txBody>
          <a:bodyPr wrap="square" anchor="t" lIns="0" rIns="0" tIns="0" bIns="0">
            <a:spAutoFit/>
          </a:bodyPr>
          <a:lstStyle/>
          <a:p>
            <a:pPr algn="l"/>
            <a:r>
              <a:rPr sz="1125" b="0">
                <a:solidFill>
                  <a:srgbClr val="787771"/>
                </a:solidFill>
                <a:latin typeface="Arial"/>
              </a:rPr>
              <a:t>6</a:t>
            </a:r>
          </a:p>
        </p:txBody>
      </p:sp>
      <p:graphicFrame>
        <p:nvGraphicFramePr>
          <p:cNvPr id="6" name="Table 5"/>
          <p:cNvGraphicFramePr>
            <a:graphicFrameLocks noGrp="1"/>
          </p:cNvGraphicFramePr>
          <p:nvPr/>
        </p:nvGraphicFramePr>
        <p:xfrm>
          <a:off x="762000" y="2038350"/>
          <a:ext cx="10668000" cy="3429000"/>
        </p:xfrm>
        <a:graphic>
          <a:graphicData uri="http://schemas.openxmlformats.org/drawingml/2006/table">
            <a:tbl>
              <a:tblPr>
                <a:tableStyleId>{2D5ABB26-0587-4C30-8999-92F81FD0307C}</a:tableStyleId>
              </a:tblPr>
              <a:tblGrid>
                <a:gridCol w="3143250"/>
                <a:gridCol w="2476500"/>
                <a:gridCol w="1619250"/>
                <a:gridCol w="3429000"/>
              </a:tblGrid>
              <a:tr h="476250">
                <a:tc>
                  <a:txBody>
                    <a:bodyPr wrap="square"/>
                    <a:lstStyle/>
                    <a:p>
                      <a:r>
                        <a:rPr sz="1500" b="1">
                          <a:solidFill>
                            <a:srgbClr val="FFFFFF"/>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500" b="1">
                          <a:solidFill>
                            <a:srgbClr val="FFFFFF"/>
                          </a:solidFill>
                          <a:latin typeface="Arial"/>
                        </a:rPr>
                        <a:t>Owner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500" b="1">
                          <a:solidFill>
                            <a:srgbClr val="FFFFFF"/>
                          </a:solidFill>
                          <a:latin typeface="Arial"/>
                        </a:rPr>
                        <a:t>EBIT impact</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500" b="1">
                          <a:solidFill>
                            <a:srgbClr val="FFFFFF"/>
                          </a:solidFill>
                          <a:latin typeface="Arial"/>
                        </a:rPr>
                        <a:t>First milestone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r>
              <a:tr h="492125">
                <a:tc>
                  <a:txBody>
                    <a:bodyPr wrap="square"/>
                    <a:lstStyle/>
                    <a:p>
                      <a:r>
                        <a:rPr sz="1500" b="0">
                          <a:solidFill>
                            <a:srgbClr val="26251E"/>
                          </a:solidFill>
                          <a:latin typeface="Arial"/>
                        </a:rPr>
                        <a:t>Retender freight contracts</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Head of logistics</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$4.0m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Tender issued by 15 Nov 2026</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92125">
                <a:tc>
                  <a:txBody>
                    <a:bodyPr wrap="square"/>
                    <a:lstStyle/>
                    <a:p>
                      <a:r>
                        <a:rPr sz="1500" b="0">
                          <a:solidFill>
                            <a:srgbClr val="26251E"/>
                          </a:solidFill>
                          <a:latin typeface="Arial"/>
                        </a:rPr>
                        <a:t>Consolidate delivery routes</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Head of logistics</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$2.5m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New routes live by 31 Jan 2027</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92125">
                <a:tc>
                  <a:txBody>
                    <a:bodyPr wrap="square"/>
                    <a:lstStyle/>
                    <a:p>
                      <a:r>
                        <a:rPr sz="1500" b="0">
                          <a:solidFill>
                            <a:srgbClr val="26251E"/>
                          </a:solidFill>
                          <a:latin typeface="Arial"/>
                        </a:rPr>
                        <a:t>Reprice long-tail SKUs</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Commercial director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$2.0m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Price list approved by 30 Nov 2026</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92125">
                <a:tc>
                  <a:txBody>
                    <a:bodyPr wrap="square"/>
                    <a:lstStyle/>
                    <a:p>
                      <a:r>
                        <a:rPr sz="1500" b="0">
                          <a:solidFill>
                            <a:srgbClr val="26251E"/>
                          </a:solidFill>
                          <a:latin typeface="Arial"/>
                        </a:rPr>
                        <a:t>Renegotiate supplier terms</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Procurement director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$3.0m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Top 20 signed by 31 Mar 2027</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92125">
                <a:tc>
                  <a:txBody>
                    <a:bodyPr wrap="square"/>
                    <a:lstStyle/>
                    <a:p>
                      <a:r>
                        <a:rPr sz="1500" b="0">
                          <a:solidFill>
                            <a:srgbClr val="26251E"/>
                          </a:solidFill>
                          <a:latin typeface="Arial"/>
                        </a:rPr>
                        <a:t>Schedule labor to demand</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Operations director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$1.0m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Pilot starts by 15 Dec 2026</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92125">
                <a:tc>
                  <a:txBody>
                    <a:bodyPr wrap="square"/>
                    <a:lstStyle/>
                    <a:p>
                      <a:r>
                        <a:rPr sz="1500" b="1">
                          <a:solidFill>
                            <a:srgbClr val="26251E"/>
                          </a:solidFill>
                          <a:latin typeface="Arial"/>
                        </a:rPr>
                        <a:t>Total FY2027 run rate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1">
                          <a:solidFill>
                            <a:srgbClr val="26251E"/>
                          </a:solidFill>
                          <a:latin typeface="Arial"/>
                        </a:rPr>
                        <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1">
                          <a:solidFill>
                            <a:srgbClr val="26251E"/>
                          </a:solidFill>
                          <a:latin typeface="Arial"/>
                        </a:rPr>
                        <a:t>$12.5m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1">
                          <a:solidFill>
                            <a:srgbClr val="26251E"/>
                          </a:solidFill>
                          <a:latin typeface="Arial"/>
                        </a:rPr>
                        <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bl>
          </a:graphicData>
        </a:graphic>
      </p:graphicFrame>
      <p:sp>
        <p:nvSpPr>
          <p:cNvPr id="7" name="TextBox 6"/>
          <p:cNvSpPr txBox="1"/>
          <p:nvPr/>
        </p:nvSpPr>
        <p:spPr>
          <a:xfrm>
            <a:off x="781050" y="5715000"/>
            <a:ext cx="10620375" cy="571500"/>
          </a:xfrm>
          <a:prstGeom prst="rect">
            <a:avLst/>
          </a:prstGeom>
          <a:noFill/>
        </p:spPr>
        <p:txBody>
          <a:bodyPr wrap="square" anchor="t" lIns="0" rIns="0" tIns="0" bIns="0">
            <a:spAutoFit/>
          </a:bodyPr>
          <a:lstStyle/>
          <a:p>
            <a:pPr algn="l"/>
            <a:r>
              <a:rPr sz="1425" b="0">
                <a:solidFill>
                  <a:srgbClr val="787771"/>
                </a:solidFill>
                <a:latin typeface="Arial"/>
              </a:rPr>
              <a:t>Warehouse automation ($3.5m) needs a capital case and is planned for FY2028. FY2027 EBIT at full run rate: $34.0m + $12.5m = $46.5m, or 11.6% of $400m revenue.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