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stacked"/>
        <c:ser>
          <c:idx val="0"/>
          <c:order val="0"/>
          <c:tx>
            <c:strRef>
              <c:f>Sheet1!$B$1</c:f>
              <c:strCache>
                <c:ptCount val="1"/>
                <c:pt idx="0">
                  <c:v>Base</c:v>
                </c:pt>
              </c:strCache>
            </c:strRef>
          </c:tx>
          <c:spPr>
            <a:noFill/>
            <a:ln>
              <a:noFill/>
            </a:ln>
          </c:spPr>
          <c:cat>
            <c:strRef>
              <c:f>Sheet1!$A$2:$A$8</c:f>
              <c:strCache>
                <c:ptCount val="7"/>
                <c:pt idx="0">
                  <c:v>[Start value]</c:v>
                </c:pt>
                <c:pt idx="1">
                  <c:v>[Driver 1]</c:v>
                </c:pt>
                <c:pt idx="2">
                  <c:v>[Driver 2]</c:v>
                </c:pt>
                <c:pt idx="3">
                  <c:v>[Driver 3]</c:v>
                </c:pt>
                <c:pt idx="4">
                  <c:v>[Driver 4]</c:v>
                </c:pt>
                <c:pt idx="5">
                  <c:v>[Driver 5]</c:v>
                </c:pt>
                <c:pt idx="6">
                  <c:v>[End value]</c:v>
                </c:pt>
              </c:strCache>
            </c:strRef>
          </c:cat>
          <c:val>
            <c:numRef>
              <c:f>Sheet1!$B$2:$B$8</c:f>
              <c:numCache>
                <c:formatCode>0.0</c:formatCode>
                <c:ptCount val="7"/>
                <c:pt idx="0">
                  <c:v>0.0</c:v>
                </c:pt>
                <c:pt idx="1">
                  <c:v>0.0</c:v>
                </c:pt>
                <c:pt idx="2">
                  <c:v>0.0</c:v>
                </c:pt>
                <c:pt idx="3">
                  <c:v>0.0</c:v>
                </c:pt>
                <c:pt idx="4">
                  <c:v>0.0</c:v>
                </c:pt>
                <c:pt idx="5">
                  <c:v>0.0</c:v>
                </c:pt>
                <c:pt idx="6">
                  <c:v>0.0</c:v>
                </c:pt>
              </c:numCache>
            </c:numRef>
          </c:val>
        </c:ser>
        <c:ser>
          <c:idx val="1"/>
          <c:order val="1"/>
          <c:tx>
            <c:strRef>
              <c:f>Sheet1!$C$1</c:f>
              <c:strCache>
                <c:ptCount val="1"/>
                <c:pt idx="0">
                  <c:v>Total</c:v>
                </c:pt>
              </c:strCache>
            </c:strRef>
          </c:tx>
          <c:spPr>
            <a:solidFill>
              <a:srgbClr val="26251E"/>
            </a:solidFill>
          </c:spPr>
          <c:dLbls>
            <c:numFmt formatCode="0.0;;;" sourceLinked="0"/>
            <c:txPr>
              <a:bodyPr/>
              <a:lstStyle/>
              <a:p>
                <a:pPr>
                  <a:defRPr sz="1350" b="1">
                    <a:solidFill>
                      <a:srgbClr val="FFFFFF"/>
                    </a:solidFill>
                  </a:defRPr>
                </a:pPr>
              </a:p>
            </c:txPr>
            <c:dLblPos val="inEnd"/>
            <c:showLegendKey val="0"/>
            <c:showVal val="0"/>
            <c:showCatName val="0"/>
            <c:showSerName val="0"/>
            <c:showPercent val="0"/>
            <c:showBubbleSize val="0"/>
            <c:showLeaderLines val="1"/>
          </c:dLbls>
          <c:cat>
            <c:strRef>
              <c:f>Sheet1!$A$2:$A$8</c:f>
              <c:strCache>
                <c:ptCount val="7"/>
                <c:pt idx="0">
                  <c:v>[Start value]</c:v>
                </c:pt>
                <c:pt idx="1">
                  <c:v>[Driver 1]</c:v>
                </c:pt>
                <c:pt idx="2">
                  <c:v>[Driver 2]</c:v>
                </c:pt>
                <c:pt idx="3">
                  <c:v>[Driver 3]</c:v>
                </c:pt>
                <c:pt idx="4">
                  <c:v>[Driver 4]</c:v>
                </c:pt>
                <c:pt idx="5">
                  <c:v>[Driver 5]</c:v>
                </c:pt>
                <c:pt idx="6">
                  <c:v>[End value]</c:v>
                </c:pt>
              </c:strCache>
            </c:strRef>
          </c:cat>
          <c:val>
            <c:numRef>
              <c:f>Sheet1!$C$2:$C$8</c:f>
              <c:numCache>
                <c:formatCode>0.0</c:formatCode>
                <c:ptCount val="7"/>
                <c:pt idx="0">
                  <c:v>0.0</c:v>
                </c:pt>
                <c:pt idx="1">
                  <c:v>0.0</c:v>
                </c:pt>
                <c:pt idx="2">
                  <c:v>0.0</c:v>
                </c:pt>
                <c:pt idx="3">
                  <c:v>0.0</c:v>
                </c:pt>
                <c:pt idx="4">
                  <c:v>0.0</c:v>
                </c:pt>
                <c:pt idx="5">
                  <c:v>0.0</c:v>
                </c:pt>
                <c:pt idx="6">
                  <c:v>0.0</c:v>
                </c:pt>
              </c:numCache>
            </c:numRef>
          </c:val>
        </c:ser>
        <c:ser>
          <c:idx val="2"/>
          <c:order val="2"/>
          <c:tx>
            <c:strRef>
              <c:f>Sheet1!$D$1</c:f>
              <c:strCache>
                <c:ptCount val="1"/>
                <c:pt idx="0">
                  <c:v>Increase</c:v>
                </c:pt>
              </c:strCache>
            </c:strRef>
          </c:tx>
          <c:spPr>
            <a:solidFill>
              <a:srgbClr val="A3A29C"/>
            </a:solidFill>
          </c:spPr>
          <c:dLbls>
            <c:numFmt formatCode="&quot;+&quot;0.0;;;" sourceLinked="0"/>
            <c:txPr>
              <a:bodyPr/>
              <a:lstStyle/>
              <a:p>
                <a:pPr>
                  <a:defRPr sz="1350" b="1">
                    <a:solidFill>
                      <a:srgbClr val="26251E"/>
                    </a:solidFill>
                  </a:defRPr>
                </a:pPr>
              </a:p>
            </c:txPr>
            <c:dLblPos val="ctr"/>
            <c:showLegendKey val="0"/>
            <c:showVal val="0"/>
            <c:showCatName val="0"/>
            <c:showSerName val="0"/>
            <c:showPercent val="0"/>
            <c:showBubbleSize val="0"/>
            <c:showLeaderLines val="1"/>
          </c:dLbls>
          <c:cat>
            <c:strRef>
              <c:f>Sheet1!$A$2:$A$8</c:f>
              <c:strCache>
                <c:ptCount val="7"/>
                <c:pt idx="0">
                  <c:v>[Start value]</c:v>
                </c:pt>
                <c:pt idx="1">
                  <c:v>[Driver 1]</c:v>
                </c:pt>
                <c:pt idx="2">
                  <c:v>[Driver 2]</c:v>
                </c:pt>
                <c:pt idx="3">
                  <c:v>[Driver 3]</c:v>
                </c:pt>
                <c:pt idx="4">
                  <c:v>[Driver 4]</c:v>
                </c:pt>
                <c:pt idx="5">
                  <c:v>[Driver 5]</c:v>
                </c:pt>
                <c:pt idx="6">
                  <c:v>[End value]</c:v>
                </c:pt>
              </c:strCache>
            </c:strRef>
          </c:cat>
          <c:val>
            <c:numRef>
              <c:f>Sheet1!$D$2:$D$8</c:f>
              <c:numCache>
                <c:formatCode>0.0</c:formatCode>
                <c:ptCount val="7"/>
                <c:pt idx="0">
                  <c:v>0.0</c:v>
                </c:pt>
                <c:pt idx="1">
                  <c:v>0.0</c:v>
                </c:pt>
                <c:pt idx="2">
                  <c:v>0.0</c:v>
                </c:pt>
                <c:pt idx="3">
                  <c:v>0.0</c:v>
                </c:pt>
                <c:pt idx="4">
                  <c:v>0.0</c:v>
                </c:pt>
                <c:pt idx="5">
                  <c:v>0.0</c:v>
                </c:pt>
                <c:pt idx="6">
                  <c:v>0.0</c:v>
                </c:pt>
              </c:numCache>
            </c:numRef>
          </c:val>
        </c:ser>
        <c:ser>
          <c:idx val="3"/>
          <c:order val="3"/>
          <c:tx>
            <c:strRef>
              <c:f>Sheet1!$E$1</c:f>
              <c:strCache>
                <c:ptCount val="1"/>
                <c:pt idx="0">
                  <c:v>Decrease</c:v>
                </c:pt>
              </c:strCache>
            </c:strRef>
          </c:tx>
          <c:spPr>
            <a:solidFill>
              <a:srgbClr val="D65835"/>
            </a:solidFill>
          </c:spPr>
          <c:dLbls>
            <c:numFmt formatCode="&quot;−&quot;0.0;;;" sourceLinked="0"/>
            <c:txPr>
              <a:bodyPr/>
              <a:lstStyle/>
              <a:p>
                <a:pPr>
                  <a:defRPr sz="1350" b="1">
                    <a:solidFill>
                      <a:srgbClr val="26251E"/>
                    </a:solidFill>
                  </a:defRPr>
                </a:pPr>
              </a:p>
            </c:txPr>
            <c:dLblPos val="ctr"/>
            <c:showLegendKey val="0"/>
            <c:showVal val="0"/>
            <c:showCatName val="0"/>
            <c:showSerName val="0"/>
            <c:showPercent val="0"/>
            <c:showBubbleSize val="0"/>
            <c:showLeaderLines val="1"/>
          </c:dLbls>
          <c:cat>
            <c:strRef>
              <c:f>Sheet1!$A$2:$A$8</c:f>
              <c:strCache>
                <c:ptCount val="7"/>
                <c:pt idx="0">
                  <c:v>[Start value]</c:v>
                </c:pt>
                <c:pt idx="1">
                  <c:v>[Driver 1]</c:v>
                </c:pt>
                <c:pt idx="2">
                  <c:v>[Driver 2]</c:v>
                </c:pt>
                <c:pt idx="3">
                  <c:v>[Driver 3]</c:v>
                </c:pt>
                <c:pt idx="4">
                  <c:v>[Driver 4]</c:v>
                </c:pt>
                <c:pt idx="5">
                  <c:v>[Driver 5]</c:v>
                </c:pt>
                <c:pt idx="6">
                  <c:v>[End value]</c:v>
                </c:pt>
              </c:strCache>
            </c:strRef>
          </c:cat>
          <c:val>
            <c:numRef>
              <c:f>Sheet1!$E$2:$E$8</c:f>
              <c:numCache>
                <c:formatCode>0.0</c:formatCode>
                <c:ptCount val="7"/>
                <c:pt idx="0">
                  <c:v>0.0</c:v>
                </c:pt>
                <c:pt idx="1">
                  <c:v>0.0</c:v>
                </c:pt>
                <c:pt idx="2">
                  <c:v>0.0</c:v>
                </c:pt>
                <c:pt idx="3">
                  <c:v>0.0</c:v>
                </c:pt>
                <c:pt idx="4">
                  <c:v>0.0</c:v>
                </c:pt>
                <c:pt idx="5">
                  <c:v>0.0</c:v>
                </c:pt>
                <c:pt idx="6">
                  <c:v>0.0</c:v>
                </c:pt>
              </c:numCache>
            </c:numRef>
          </c:val>
        </c:ser>
        <c:gapWidth val="55"/>
        <c:overlap val="100"/>
        <c:axId val="-2068027336"/>
        <c:axId val="-2113994440"/>
      </c:barChart>
      <c:catAx>
        <c:axId val="-2068027336"/>
        <c:scaling>
          <c:orientation val="minMax"/>
        </c:scaling>
        <c:delete val="0"/>
        <c:axPos val="b"/>
        <c:majorTickMark val="out"/>
        <c:minorTickMark val="none"/>
        <c:tickLblPos val="nextTo"/>
        <c:spPr>
          <a:ln>
            <a:solidFill>
              <a:srgbClr val="DEDCD4"/>
            </a:solidFill>
          </a:ln>
        </c:spPr>
        <c:txPr>
          <a:bodyPr/>
          <a:lstStyle/>
          <a:p>
            <a:pPr>
              <a:defRPr sz="1275"/>
            </a:pPr>
          </a:p>
        </c:txPr>
        <c:crossAx val="-2113994440"/>
        <c:crosses val="autoZero"/>
        <c:auto val="1"/>
        <c:lblAlgn val="ctr"/>
        <c:lblOffset val="100"/>
        <c:noMultiLvlLbl val="0"/>
      </c:catAx>
      <c:valAx>
        <c:axId val="-2113994440"/>
        <c:scaling>
          <c:max val="60.0"/>
          <c:min val="0.0"/>
        </c:scaling>
        <c:delete/>
        <c:axPos val="l"/>
        <c:majorTickMark val="out"/>
        <c:minorTickMark val="none"/>
        <c:tickLblPos val="nextTo"/>
        <c:crossAx val="-2068027336"/>
        <c:crosses val="autoZero"/>
        <c:majorUnit val="10.0"/>
      </c:valAx>
    </c:plotArea>
    <c:dispBlanksAs val="gap"/>
  </c:chart>
  <c:txPr>
    <a:bodyPr/>
    <a:lstStyle/>
    <a:p>
      <a:pPr>
        <a:defRPr sz="1350">
          <a:solidFill>
            <a:srgbClr val="26251E"/>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consulting template. All company names, events, dates and numbers in the filled example are illustrative, not client results. Replace them with your own analysis. Text, shapes, tables and chart data remain editable.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Replace placeholders before presenting.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Replace placeholders before presenting.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Replace placeholders before presenting.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Replace placeholders before presenting.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Original Deckary template, not client information. Replace placeholders before presenting.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762000" y="1333500"/>
            <a:ext cx="10668000" cy="1524000"/>
          </a:xfrm>
          <a:prstGeom prst="rect">
            <a:avLst/>
          </a:prstGeom>
          <a:noFill/>
        </p:spPr>
        <p:txBody>
          <a:bodyPr wrap="square" anchor="t" lIns="0" rIns="0" tIns="0" bIns="0">
            <a:spAutoFit/>
          </a:bodyPr>
          <a:lstStyle/>
          <a:p>
            <a:pPr algn="l"/>
            <a:r>
              <a:rPr sz="4950" b="1">
                <a:solidFill>
                  <a:srgbClr val="26251E"/>
                </a:solidFill>
                <a:latin typeface="Arial"/>
              </a:rPr>
              <a:t>Consulting slide starter pack</a:t>
            </a:r>
          </a:p>
        </p:txBody>
      </p:sp>
      <p:sp>
        <p:nvSpPr>
          <p:cNvPr id="3" name="TextBox 2"/>
          <p:cNvSpPr txBox="1"/>
          <p:nvPr/>
        </p:nvSpPr>
        <p:spPr>
          <a:xfrm>
            <a:off x="790575" y="3143250"/>
            <a:ext cx="9525000" cy="1285875"/>
          </a:xfrm>
          <a:prstGeom prst="rect">
            <a:avLst/>
          </a:prstGeom>
          <a:noFill/>
        </p:spPr>
        <p:txBody>
          <a:bodyPr wrap="square" anchor="t" lIns="0" rIns="0" tIns="0" bIns="0">
            <a:spAutoFit/>
          </a:bodyPr>
          <a:lstStyle/>
          <a:p>
            <a:pPr algn="l"/>
            <a:r>
              <a:rPr sz="2550" b="0">
                <a:solidFill>
                  <a:srgbClr val="787771"/>
                </a:solidFill>
                <a:latin typeface="Arial"/>
              </a:rPr>
              <a:t>[Client name]</a:t>
            </a:r>
          </a:p>
          <a:p>
            <a:pPr algn="l"/>
            <a:r>
              <a:rPr sz="2550" b="0">
                <a:solidFill>
                  <a:srgbClr val="787771"/>
                </a:solidFill>
                <a:latin typeface="Arial"/>
              </a:rPr>
              <a:t>[Project, meeting and date]</a:t>
            </a:r>
          </a:p>
        </p:txBody>
      </p:sp>
      <p:sp>
        <p:nvSpPr>
          <p:cNvPr id="4" name="TextBox 3"/>
          <p:cNvSpPr txBox="1"/>
          <p:nvPr/>
        </p:nvSpPr>
        <p:spPr>
          <a:xfrm>
            <a:off x="800100" y="5429250"/>
            <a:ext cx="9525000" cy="400050"/>
          </a:xfrm>
          <a:prstGeom prst="rect">
            <a:avLst/>
          </a:prstGeom>
          <a:noFill/>
        </p:spPr>
        <p:txBody>
          <a:bodyPr wrap="square" anchor="t" lIns="0" rIns="0" tIns="0" bIns="0">
            <a:spAutoFit/>
          </a:bodyPr>
          <a:lstStyle/>
          <a:p>
            <a:pPr algn="l"/>
            <a:r>
              <a:rPr sz="1875" b="0">
                <a:solidFill>
                  <a:srgbClr val="D65835"/>
                </a:solidFill>
                <a:latin typeface="Arial"/>
              </a:rPr>
              <a:t>Blank editable PowerPoint template</a:t>
            </a:r>
          </a:p>
        </p:txBody>
      </p:sp>
      <p:sp>
        <p:nvSpPr>
          <p:cNvPr id="5" name="TextBox 4"/>
          <p:cNvSpPr txBox="1"/>
          <p:nvPr/>
        </p:nvSpPr>
        <p:spPr>
          <a:xfrm>
            <a:off x="800100" y="6276975"/>
            <a:ext cx="3810000" cy="266700"/>
          </a:xfrm>
          <a:prstGeom prst="rect">
            <a:avLst/>
          </a:prstGeom>
          <a:noFill/>
        </p:spPr>
        <p:txBody>
          <a:bodyPr wrap="square" anchor="t" lIns="0" rIns="0" tIns="0" bIns="0">
            <a:spAutoFit/>
          </a:bodyPr>
          <a:lstStyle/>
          <a:p>
            <a:pPr algn="l"/>
            <a:r>
              <a:rPr sz="1275" b="0">
                <a:solidFill>
                  <a:srgbClr val="787771"/>
                </a:solidFill>
                <a:latin typeface="Arial"/>
              </a:rPr>
              <a:t>Deckary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Executive summary: [state the answer in one sentence]</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[Context, scope, units and period]</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Deckary editable template · Replace all bracketed fields and chart data</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2</a:t>
            </a:r>
          </a:p>
        </p:txBody>
      </p:sp>
      <p:sp>
        <p:nvSpPr>
          <p:cNvPr id="6" name="TextBox 5"/>
          <p:cNvSpPr txBox="1"/>
          <p:nvPr/>
        </p:nvSpPr>
        <p:spPr>
          <a:xfrm>
            <a:off x="781050" y="2219325"/>
            <a:ext cx="2286000" cy="381000"/>
          </a:xfrm>
          <a:prstGeom prst="rect">
            <a:avLst/>
          </a:prstGeom>
          <a:noFill/>
        </p:spPr>
        <p:txBody>
          <a:bodyPr wrap="square" anchor="t" lIns="0" rIns="0" tIns="0" bIns="0">
            <a:spAutoFit/>
          </a:bodyPr>
          <a:lstStyle/>
          <a:p>
            <a:pPr algn="l"/>
            <a:r>
              <a:rPr sz="2025" b="1">
                <a:solidFill>
                  <a:srgbClr val="D65835"/>
                </a:solidFill>
                <a:latin typeface="Arial"/>
              </a:rPr>
              <a:t>Situation</a:t>
            </a:r>
          </a:p>
        </p:txBody>
      </p:sp>
      <p:sp>
        <p:nvSpPr>
          <p:cNvPr id="7" name="TextBox 6"/>
          <p:cNvSpPr txBox="1"/>
          <p:nvPr/>
        </p:nvSpPr>
        <p:spPr>
          <a:xfrm>
            <a:off x="3238500" y="2219325"/>
            <a:ext cx="8058150" cy="1000125"/>
          </a:xfrm>
          <a:prstGeom prst="rect">
            <a:avLst/>
          </a:prstGeom>
          <a:noFill/>
        </p:spPr>
        <p:txBody>
          <a:bodyPr wrap="square" anchor="t" lIns="0" rIns="0" tIns="0" bIns="0">
            <a:spAutoFit/>
          </a:bodyPr>
          <a:lstStyle/>
          <a:p>
            <a:pPr algn="l"/>
            <a:r>
              <a:rPr sz="1875" b="0">
                <a:solidFill>
                  <a:srgbClr val="26251E"/>
                </a:solidFill>
                <a:latin typeface="Arial"/>
              </a:rPr>
              <a:t>[State the finding, supporting evidence and implication.]</a:t>
            </a:r>
          </a:p>
        </p:txBody>
      </p:sp>
      <p:sp>
        <p:nvSpPr>
          <p:cNvPr id="8" name="TextBox 7"/>
          <p:cNvSpPr txBox="1"/>
          <p:nvPr/>
        </p:nvSpPr>
        <p:spPr>
          <a:xfrm>
            <a:off x="781050" y="3381375"/>
            <a:ext cx="2286000" cy="381000"/>
          </a:xfrm>
          <a:prstGeom prst="rect">
            <a:avLst/>
          </a:prstGeom>
          <a:noFill/>
        </p:spPr>
        <p:txBody>
          <a:bodyPr wrap="square" anchor="t" lIns="0" rIns="0" tIns="0" bIns="0">
            <a:spAutoFit/>
          </a:bodyPr>
          <a:lstStyle/>
          <a:p>
            <a:pPr algn="l"/>
            <a:r>
              <a:rPr sz="2025" b="1">
                <a:solidFill>
                  <a:srgbClr val="D65835"/>
                </a:solidFill>
                <a:latin typeface="Arial"/>
              </a:rPr>
              <a:t>Complication</a:t>
            </a:r>
          </a:p>
        </p:txBody>
      </p:sp>
      <p:sp>
        <p:nvSpPr>
          <p:cNvPr id="9" name="TextBox 8"/>
          <p:cNvSpPr txBox="1"/>
          <p:nvPr/>
        </p:nvSpPr>
        <p:spPr>
          <a:xfrm>
            <a:off x="3238500" y="3381375"/>
            <a:ext cx="8058150" cy="1000125"/>
          </a:xfrm>
          <a:prstGeom prst="rect">
            <a:avLst/>
          </a:prstGeom>
          <a:noFill/>
        </p:spPr>
        <p:txBody>
          <a:bodyPr wrap="square" anchor="t" lIns="0" rIns="0" tIns="0" bIns="0">
            <a:spAutoFit/>
          </a:bodyPr>
          <a:lstStyle/>
          <a:p>
            <a:pPr algn="l"/>
            <a:r>
              <a:rPr sz="1875" b="0">
                <a:solidFill>
                  <a:srgbClr val="26251E"/>
                </a:solidFill>
                <a:latin typeface="Arial"/>
              </a:rPr>
              <a:t>[State the finding, supporting evidence and implication.]</a:t>
            </a:r>
          </a:p>
        </p:txBody>
      </p:sp>
      <p:cxnSp>
        <p:nvCxnSpPr>
          <p:cNvPr id="10" name="Connector 9"/>
          <p:cNvCxnSpPr/>
          <p:nvPr/>
        </p:nvCxnSpPr>
        <p:spPr>
          <a:xfrm>
            <a:off x="781050" y="3209925"/>
            <a:ext cx="10629900" cy="0"/>
          </a:xfrm>
          <a:prstGeom prst="line">
            <a:avLst/>
          </a:prstGeom>
          <a:ln w="12700">
            <a:solidFill>
              <a:srgbClr val="DEDCD4"/>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81050" y="4543425"/>
            <a:ext cx="2286000" cy="381000"/>
          </a:xfrm>
          <a:prstGeom prst="rect">
            <a:avLst/>
          </a:prstGeom>
          <a:noFill/>
        </p:spPr>
        <p:txBody>
          <a:bodyPr wrap="square" anchor="t" lIns="0" rIns="0" tIns="0" bIns="0">
            <a:spAutoFit/>
          </a:bodyPr>
          <a:lstStyle/>
          <a:p>
            <a:pPr algn="l"/>
            <a:r>
              <a:rPr sz="2025" b="1">
                <a:solidFill>
                  <a:srgbClr val="D65835"/>
                </a:solidFill>
                <a:latin typeface="Arial"/>
              </a:rPr>
              <a:t>Recommendation</a:t>
            </a:r>
          </a:p>
        </p:txBody>
      </p:sp>
      <p:sp>
        <p:nvSpPr>
          <p:cNvPr id="12" name="TextBox 11"/>
          <p:cNvSpPr txBox="1"/>
          <p:nvPr/>
        </p:nvSpPr>
        <p:spPr>
          <a:xfrm>
            <a:off x="3238500" y="4543425"/>
            <a:ext cx="8058150" cy="1000125"/>
          </a:xfrm>
          <a:prstGeom prst="rect">
            <a:avLst/>
          </a:prstGeom>
          <a:noFill/>
        </p:spPr>
        <p:txBody>
          <a:bodyPr wrap="square" anchor="t" lIns="0" rIns="0" tIns="0" bIns="0">
            <a:spAutoFit/>
          </a:bodyPr>
          <a:lstStyle/>
          <a:p>
            <a:pPr algn="l"/>
            <a:r>
              <a:rPr sz="1875" b="0">
                <a:solidFill>
                  <a:srgbClr val="26251E"/>
                </a:solidFill>
                <a:latin typeface="Arial"/>
              </a:rPr>
              <a:t>[State the finding, supporting evidence and implication.]</a:t>
            </a:r>
          </a:p>
        </p:txBody>
      </p:sp>
      <p:cxnSp>
        <p:nvCxnSpPr>
          <p:cNvPr id="13" name="Connector 12"/>
          <p:cNvCxnSpPr/>
          <p:nvPr/>
        </p:nvCxnSpPr>
        <p:spPr>
          <a:xfrm>
            <a:off x="781050" y="4371975"/>
            <a:ext cx="10629900" cy="0"/>
          </a:xfrm>
          <a:prstGeom prst="line">
            <a:avLst/>
          </a:prstGeom>
          <a:ln w="12700">
            <a:solidFill>
              <a:srgbClr val="DEDCD4"/>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Replace bracketed fields with your own analysis. Keep units and definitions consistent.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Issue tree: break the key question into MECE drivers</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[Context, scope, units and period]</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Deckary editable template · Replace all bracketed fields and chart data</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3</a:t>
            </a:r>
          </a:p>
        </p:txBody>
      </p:sp>
      <p:sp>
        <p:nvSpPr>
          <p:cNvPr id="6" name="Rectangle 5"/>
          <p:cNvSpPr/>
          <p:nvPr/>
        </p:nvSpPr>
        <p:spPr>
          <a:xfrm>
            <a:off x="6572250" y="20574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1.1]</a:t>
            </a:r>
          </a:p>
        </p:txBody>
      </p:sp>
      <p:sp>
        <p:nvSpPr>
          <p:cNvPr id="7" name="Rectangle 6"/>
          <p:cNvSpPr/>
          <p:nvPr/>
        </p:nvSpPr>
        <p:spPr>
          <a:xfrm>
            <a:off x="3619500" y="20002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[Driver 1]</a:t>
            </a:r>
          </a:p>
        </p:txBody>
      </p:sp>
      <p:cxnSp>
        <p:nvCxnSpPr>
          <p:cNvPr id="8" name="Connector 7"/>
          <p:cNvCxnSpPr/>
          <p:nvPr/>
        </p:nvCxnSpPr>
        <p:spPr>
          <a:xfrm>
            <a:off x="600075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628650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6572250" y="26670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2.1]</a:t>
            </a:r>
          </a:p>
        </p:txBody>
      </p:sp>
      <p:sp>
        <p:nvSpPr>
          <p:cNvPr id="11" name="Rectangle 10"/>
          <p:cNvSpPr/>
          <p:nvPr/>
        </p:nvSpPr>
        <p:spPr>
          <a:xfrm>
            <a:off x="6572250" y="32766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2.2]</a:t>
            </a:r>
          </a:p>
        </p:txBody>
      </p:sp>
      <p:sp>
        <p:nvSpPr>
          <p:cNvPr id="12" name="Rectangle 11"/>
          <p:cNvSpPr/>
          <p:nvPr/>
        </p:nvSpPr>
        <p:spPr>
          <a:xfrm>
            <a:off x="3619500" y="29146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[Driver 2]</a:t>
            </a:r>
          </a:p>
        </p:txBody>
      </p:sp>
      <p:cxnSp>
        <p:nvCxnSpPr>
          <p:cNvPr id="13" name="Connector 12"/>
          <p:cNvCxnSpPr/>
          <p:nvPr/>
        </p:nvCxnSpPr>
        <p:spPr>
          <a:xfrm>
            <a:off x="6000750" y="3209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6286500" y="2905125"/>
            <a:ext cx="0" cy="6096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6286500" y="29051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6286500" y="3514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6572250" y="38862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3.1]</a:t>
            </a:r>
          </a:p>
        </p:txBody>
      </p:sp>
      <p:sp>
        <p:nvSpPr>
          <p:cNvPr id="18" name="Rectangle 17"/>
          <p:cNvSpPr/>
          <p:nvPr/>
        </p:nvSpPr>
        <p:spPr>
          <a:xfrm>
            <a:off x="3619500" y="38290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[Driver 3]</a:t>
            </a:r>
          </a:p>
        </p:txBody>
      </p:sp>
      <p:cxnSp>
        <p:nvCxnSpPr>
          <p:cNvPr id="19" name="Connector 18"/>
          <p:cNvCxnSpPr/>
          <p:nvPr/>
        </p:nvCxnSpPr>
        <p:spPr>
          <a:xfrm>
            <a:off x="600075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628650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6572250" y="44958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4.1]</a:t>
            </a:r>
          </a:p>
        </p:txBody>
      </p:sp>
      <p:sp>
        <p:nvSpPr>
          <p:cNvPr id="22" name="Rectangle 21"/>
          <p:cNvSpPr/>
          <p:nvPr/>
        </p:nvSpPr>
        <p:spPr>
          <a:xfrm>
            <a:off x="6572250" y="5105400"/>
            <a:ext cx="4857750" cy="476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425" b="0">
                <a:solidFill>
                  <a:srgbClr val="26251E"/>
                </a:solidFill>
                <a:latin typeface="Arial"/>
              </a:rPr>
              <a:t>[Sub-driver or hypothesis 4.2]</a:t>
            </a:r>
          </a:p>
        </p:txBody>
      </p:sp>
      <p:sp>
        <p:nvSpPr>
          <p:cNvPr id="23" name="Rectangle 22"/>
          <p:cNvSpPr/>
          <p:nvPr/>
        </p:nvSpPr>
        <p:spPr>
          <a:xfrm>
            <a:off x="3619500" y="4743450"/>
            <a:ext cx="2381250" cy="590550"/>
          </a:xfrm>
          <a:prstGeom prst="rect">
            <a:avLst/>
          </a:prstGeom>
          <a:solidFill>
            <a:srgbClr val="FFFFFF"/>
          </a:solidFill>
          <a:ln w="12700">
            <a:solidFill>
              <a:srgbClr val="D65835"/>
            </a:solid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00" b="1">
                <a:solidFill>
                  <a:srgbClr val="26251E"/>
                </a:solidFill>
                <a:latin typeface="Arial"/>
              </a:rPr>
              <a:t>[Driver 4]</a:t>
            </a:r>
          </a:p>
        </p:txBody>
      </p:sp>
      <p:cxnSp>
        <p:nvCxnSpPr>
          <p:cNvPr id="24" name="Connector 23"/>
          <p:cNvCxnSpPr/>
          <p:nvPr/>
        </p:nvCxnSpPr>
        <p:spPr>
          <a:xfrm>
            <a:off x="6000750" y="5038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6286500" y="4733925"/>
            <a:ext cx="0" cy="6096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6286500" y="4733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6286500" y="5343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762000" y="3048000"/>
            <a:ext cx="2286000" cy="1238250"/>
          </a:xfrm>
          <a:prstGeom prst="rect">
            <a:avLst/>
          </a:prstGeom>
          <a:solidFill>
            <a:srgbClr val="2625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l"/>
            <a:r>
              <a:rPr sz="1575" b="1">
                <a:solidFill>
                  <a:srgbClr val="FFFFFF"/>
                </a:solidFill>
                <a:latin typeface="Arial"/>
              </a:rPr>
              <a:t>[Key question to answer]</a:t>
            </a:r>
          </a:p>
        </p:txBody>
      </p:sp>
      <p:cxnSp>
        <p:nvCxnSpPr>
          <p:cNvPr id="29" name="Connector 28"/>
          <p:cNvCxnSpPr/>
          <p:nvPr/>
        </p:nvCxnSpPr>
        <p:spPr>
          <a:xfrm>
            <a:off x="3048000" y="36671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3333750" y="2295525"/>
            <a:ext cx="0" cy="274320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3333750" y="22955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3333750" y="32099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3333750" y="41243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3333750" y="5038725"/>
            <a:ext cx="285750" cy="0"/>
          </a:xfrm>
          <a:prstGeom prst="line">
            <a:avLst/>
          </a:prstGeom>
          <a:ln w="15875">
            <a:solidFill>
              <a:srgbClr val="787771"/>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Replace bracketed fields with your own analysis. Keep units and definitions consistent.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Prioritization matrix: impact versus ease</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[Context, scope, units and period]</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Deckary editable template · Replace all bracketed fields and chart data</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4</a:t>
            </a:r>
          </a:p>
        </p:txBody>
      </p:sp>
      <p:sp>
        <p:nvSpPr>
          <p:cNvPr id="6" name="Rectangle 5"/>
          <p:cNvSpPr/>
          <p:nvPr/>
        </p:nvSpPr>
        <p:spPr>
          <a:xfrm>
            <a:off x="1238250" y="203835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371600" y="2133600"/>
            <a:ext cx="2305050" cy="285750"/>
          </a:xfrm>
          <a:prstGeom prst="rect">
            <a:avLst/>
          </a:prstGeom>
          <a:noFill/>
        </p:spPr>
        <p:txBody>
          <a:bodyPr wrap="square" anchor="t" lIns="0" rIns="0" tIns="0" bIns="0">
            <a:spAutoFit/>
          </a:bodyPr>
          <a:lstStyle/>
          <a:p>
            <a:pPr algn="l"/>
            <a:r>
              <a:rPr sz="1350" b="1">
                <a:solidFill>
                  <a:srgbClr val="787771"/>
                </a:solidFill>
                <a:latin typeface="Arial"/>
              </a:rPr>
              <a:t>Major projects</a:t>
            </a:r>
          </a:p>
        </p:txBody>
      </p:sp>
      <p:sp>
        <p:nvSpPr>
          <p:cNvPr id="8" name="Rectangle 7"/>
          <p:cNvSpPr/>
          <p:nvPr/>
        </p:nvSpPr>
        <p:spPr>
          <a:xfrm>
            <a:off x="3810000" y="2038350"/>
            <a:ext cx="2571750" cy="1619250"/>
          </a:xfrm>
          <a:prstGeom prst="rect">
            <a:avLst/>
          </a:prstGeom>
          <a:solidFill>
            <a:srgbClr val="FBE9E3"/>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943350" y="2133600"/>
            <a:ext cx="2305050" cy="285750"/>
          </a:xfrm>
          <a:prstGeom prst="rect">
            <a:avLst/>
          </a:prstGeom>
          <a:noFill/>
        </p:spPr>
        <p:txBody>
          <a:bodyPr wrap="square" anchor="t" lIns="0" rIns="0" tIns="0" bIns="0">
            <a:spAutoFit/>
          </a:bodyPr>
          <a:lstStyle/>
          <a:p>
            <a:pPr algn="l"/>
            <a:r>
              <a:rPr sz="1350" b="1">
                <a:solidFill>
                  <a:srgbClr val="D65835"/>
                </a:solidFill>
                <a:latin typeface="Arial"/>
              </a:rPr>
              <a:t>Quick wins</a:t>
            </a:r>
          </a:p>
        </p:txBody>
      </p:sp>
      <p:sp>
        <p:nvSpPr>
          <p:cNvPr id="10" name="Rectangle 9"/>
          <p:cNvSpPr/>
          <p:nvPr/>
        </p:nvSpPr>
        <p:spPr>
          <a:xfrm>
            <a:off x="1238250" y="365760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371600" y="3752850"/>
            <a:ext cx="2305050" cy="285750"/>
          </a:xfrm>
          <a:prstGeom prst="rect">
            <a:avLst/>
          </a:prstGeom>
          <a:noFill/>
        </p:spPr>
        <p:txBody>
          <a:bodyPr wrap="square" anchor="t" lIns="0" rIns="0" tIns="0" bIns="0">
            <a:spAutoFit/>
          </a:bodyPr>
          <a:lstStyle/>
          <a:p>
            <a:pPr algn="l"/>
            <a:r>
              <a:rPr sz="1350" b="1">
                <a:solidFill>
                  <a:srgbClr val="787771"/>
                </a:solidFill>
                <a:latin typeface="Arial"/>
              </a:rPr>
              <a:t>Deprioritize</a:t>
            </a:r>
          </a:p>
        </p:txBody>
      </p:sp>
      <p:sp>
        <p:nvSpPr>
          <p:cNvPr id="12" name="Rectangle 11"/>
          <p:cNvSpPr/>
          <p:nvPr/>
        </p:nvSpPr>
        <p:spPr>
          <a:xfrm>
            <a:off x="3810000" y="3657600"/>
            <a:ext cx="2571750" cy="1619250"/>
          </a:xfrm>
          <a:prstGeom prst="rect">
            <a:avLst/>
          </a:prstGeom>
          <a:solidFill>
            <a:srgbClr val="FFFFFF"/>
          </a:solidFill>
          <a:ln w="12700">
            <a:solidFill>
              <a:srgbClr val="DED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943350" y="3752850"/>
            <a:ext cx="2305050" cy="285750"/>
          </a:xfrm>
          <a:prstGeom prst="rect">
            <a:avLst/>
          </a:prstGeom>
          <a:noFill/>
        </p:spPr>
        <p:txBody>
          <a:bodyPr wrap="square" anchor="t" lIns="0" rIns="0" tIns="0" bIns="0">
            <a:spAutoFit/>
          </a:bodyPr>
          <a:lstStyle/>
          <a:p>
            <a:pPr algn="l"/>
            <a:r>
              <a:rPr sz="1350" b="1">
                <a:solidFill>
                  <a:srgbClr val="787771"/>
                </a:solidFill>
                <a:latin typeface="Arial"/>
              </a:rPr>
              <a:t>Fill-ins</a:t>
            </a:r>
          </a:p>
        </p:txBody>
      </p:sp>
      <p:sp>
        <p:nvSpPr>
          <p:cNvPr id="14" name="TextBox 13"/>
          <p:cNvSpPr txBox="1"/>
          <p:nvPr/>
        </p:nvSpPr>
        <p:spPr>
          <a:xfrm>
            <a:off x="1238250" y="5372100"/>
            <a:ext cx="5143500" cy="285750"/>
          </a:xfrm>
          <a:prstGeom prst="rect">
            <a:avLst/>
          </a:prstGeom>
          <a:noFill/>
        </p:spPr>
        <p:txBody>
          <a:bodyPr wrap="square" anchor="t" lIns="0" rIns="0" tIns="0" bIns="0">
            <a:spAutoFit/>
          </a:bodyPr>
          <a:lstStyle/>
          <a:p>
            <a:pPr algn="ctr"/>
            <a:r>
              <a:rPr sz="1350" b="0">
                <a:solidFill>
                  <a:srgbClr val="787771"/>
                </a:solidFill>
                <a:latin typeface="Arial"/>
              </a:rPr>
              <a:t>Ease of implementation: low → high</a:t>
            </a:r>
          </a:p>
        </p:txBody>
      </p:sp>
      <p:sp>
        <p:nvSpPr>
          <p:cNvPr id="15" name="TextBox 14"/>
          <p:cNvSpPr txBox="1"/>
          <p:nvPr/>
        </p:nvSpPr>
        <p:spPr>
          <a:xfrm rot="16200000">
            <a:off x="-714375" y="3514725"/>
            <a:ext cx="3619500" cy="285750"/>
          </a:xfrm>
          <a:prstGeom prst="rect">
            <a:avLst/>
          </a:prstGeom>
          <a:noFill/>
        </p:spPr>
        <p:txBody>
          <a:bodyPr wrap="square" anchor="t" lIns="0" rIns="0" tIns="0" bIns="0">
            <a:spAutoFit/>
          </a:bodyPr>
          <a:lstStyle/>
          <a:p>
            <a:pPr algn="ctr"/>
            <a:r>
              <a:rPr sz="1350" b="0">
                <a:solidFill>
                  <a:srgbClr val="787771"/>
                </a:solidFill>
                <a:latin typeface="Arial"/>
              </a:rPr>
              <a:t>EBIT impact: low → high</a:t>
            </a:r>
          </a:p>
        </p:txBody>
      </p:sp>
      <p:sp>
        <p:nvSpPr>
          <p:cNvPr id="16" name="Oval 15"/>
          <p:cNvSpPr/>
          <p:nvPr/>
        </p:nvSpPr>
        <p:spPr>
          <a:xfrm>
            <a:off x="5419725" y="223647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1</a:t>
            </a:r>
          </a:p>
        </p:txBody>
      </p:sp>
      <p:sp>
        <p:nvSpPr>
          <p:cNvPr id="17" name="Oval 16"/>
          <p:cNvSpPr/>
          <p:nvPr/>
        </p:nvSpPr>
        <p:spPr>
          <a:xfrm>
            <a:off x="4545330" y="301371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2</a:t>
            </a:r>
          </a:p>
        </p:txBody>
      </p:sp>
      <p:sp>
        <p:nvSpPr>
          <p:cNvPr id="18" name="Oval 17"/>
          <p:cNvSpPr/>
          <p:nvPr/>
        </p:nvSpPr>
        <p:spPr>
          <a:xfrm>
            <a:off x="5368290" y="327279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3</a:t>
            </a:r>
          </a:p>
        </p:txBody>
      </p:sp>
      <p:sp>
        <p:nvSpPr>
          <p:cNvPr id="19" name="Oval 18"/>
          <p:cNvSpPr/>
          <p:nvPr/>
        </p:nvSpPr>
        <p:spPr>
          <a:xfrm>
            <a:off x="2899410" y="275463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4</a:t>
            </a:r>
          </a:p>
        </p:txBody>
      </p:sp>
      <p:sp>
        <p:nvSpPr>
          <p:cNvPr id="20" name="Oval 19"/>
          <p:cNvSpPr/>
          <p:nvPr/>
        </p:nvSpPr>
        <p:spPr>
          <a:xfrm>
            <a:off x="1767840" y="249555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5</a:t>
            </a:r>
          </a:p>
        </p:txBody>
      </p:sp>
      <p:sp>
        <p:nvSpPr>
          <p:cNvPr id="21" name="Oval 20"/>
          <p:cNvSpPr/>
          <p:nvPr/>
        </p:nvSpPr>
        <p:spPr>
          <a:xfrm>
            <a:off x="4956810" y="4309110"/>
            <a:ext cx="381000" cy="381000"/>
          </a:xfrm>
          <a:prstGeom prst="ellipse">
            <a:avLst/>
          </a:prstGeom>
          <a:solidFill>
            <a:srgbClr val="78777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3350" rIns="133350" tIns="38100" bIns="38100"/>
          <a:lstStyle/>
          <a:p>
            <a:pPr algn="ctr"/>
            <a:r>
              <a:rPr sz="1350" b="1">
                <a:solidFill>
                  <a:srgbClr val="FFFFFF"/>
                </a:solidFill>
                <a:latin typeface="Arial"/>
              </a:rPr>
              <a:t>6</a:t>
            </a:r>
          </a:p>
        </p:txBody>
      </p:sp>
      <p:graphicFrame>
        <p:nvGraphicFramePr>
          <p:cNvPr id="22" name="Table 21"/>
          <p:cNvGraphicFramePr>
            <a:graphicFrameLocks noGrp="1"/>
          </p:cNvGraphicFramePr>
          <p:nvPr/>
        </p:nvGraphicFramePr>
        <p:xfrm>
          <a:off x="6953250" y="2038350"/>
          <a:ext cx="4476750" cy="3238500"/>
        </p:xfrm>
        <a:graphic>
          <a:graphicData uri="http://schemas.openxmlformats.org/drawingml/2006/table">
            <a:tbl>
              <a:tblPr>
                <a:tableStyleId>{2D5ABB26-0587-4C30-8999-92F81FD0307C}</a:tableStyleId>
              </a:tblPr>
              <a:tblGrid>
                <a:gridCol w="419100"/>
                <a:gridCol w="2343150"/>
                <a:gridCol w="857250"/>
                <a:gridCol w="857250"/>
              </a:tblGrid>
              <a:tr h="476250">
                <a:tc>
                  <a:txBody>
                    <a:bodyPr wrap="square"/>
                    <a:lstStyle/>
                    <a:p>
                      <a:r>
                        <a:rPr sz="1275" b="1">
                          <a:solidFill>
                            <a:srgbClr val="FFFFFF"/>
                          </a:solidFill>
                          <a:latin typeface="Arial"/>
                        </a:rPr>
                        <a: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Impact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275" b="1">
                          <a:solidFill>
                            <a:srgbClr val="FFFFFF"/>
                          </a:solidFill>
                          <a:latin typeface="Arial"/>
                        </a:rPr>
                        <a:t>Timing</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r>
              <a:tr h="460375">
                <a:tc>
                  <a:txBody>
                    <a:bodyPr wrap="square"/>
                    <a:lstStyle/>
                    <a:p>
                      <a:r>
                        <a:rPr sz="1275" b="0">
                          <a:solidFill>
                            <a:srgbClr val="26251E"/>
                          </a:solidFill>
                          <a:latin typeface="Arial"/>
                        </a:rPr>
                        <a:t>1</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2</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3</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4</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5</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60375">
                <a:tc>
                  <a:txBody>
                    <a:bodyPr wrap="square"/>
                    <a:lstStyle/>
                    <a:p>
                      <a:r>
                        <a:rPr sz="1275" b="0">
                          <a:solidFill>
                            <a:srgbClr val="26251E"/>
                          </a:solidFill>
                          <a:latin typeface="Arial"/>
                        </a:rPr>
                        <a:t>6</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275" b="0">
                          <a:solidFill>
                            <a:srgbClr val="26251E"/>
                          </a:solidFill>
                          <a:latin typeface="Arial"/>
                        </a:rPr>
                        <a:t>[Year]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bl>
          </a:graphicData>
        </a:graphic>
      </p:graphicFrame>
      <p:sp>
        <p:nvSpPr>
          <p:cNvPr id="23" name="TextBox 22"/>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Replace bracketed fields with your own analysis. Keep units and definitions consistent.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Bridge from [start value] to [end value]</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[Context, scope, units and period]</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Deckary editable template · Replace all bracketed fields and chart data</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5</a:t>
            </a:r>
          </a:p>
        </p:txBody>
      </p:sp>
      <p:graphicFrame>
        <p:nvGraphicFramePr>
          <p:cNvPr id="6" name="Chart 5"/>
          <p:cNvGraphicFramePr>
            <a:graphicFrameLocks noGrp="1"/>
          </p:cNvGraphicFramePr>
          <p:nvPr/>
        </p:nvGraphicFramePr>
        <p:xfrm>
          <a:off x="904875" y="2019300"/>
          <a:ext cx="10382250" cy="3390900"/>
        </p:xfrm>
        <a:graphic>
          <a:graphicData uri="http://schemas.openxmlformats.org/drawingml/2006/chart">
            <c:chart xmlns:c="http://schemas.openxmlformats.org/drawingml/2006/chart" r:id="rId2"/>
          </a:graphicData>
        </a:graphic>
      </p:graphicFrame>
      <p:sp>
        <p:nvSpPr>
          <p:cNvPr id="7" name="TextBox 6"/>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Edit Data: type the start value, then each driver as an increase or a decrease. Hidden base bars and the end total recalculate.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7F4"/>
        </a:solidFill>
        <a:effectLst/>
      </p:bgPr>
    </p:bg>
    <p:spTree>
      <p:nvGrpSpPr>
        <p:cNvPr id="1" name=""/>
        <p:cNvGrpSpPr/>
        <p:nvPr/>
      </p:nvGrpSpPr>
      <p:grpSpPr/>
      <p:sp>
        <p:nvSpPr>
          <p:cNvPr id="2" name="TextBox 1"/>
          <p:cNvSpPr txBox="1"/>
          <p:nvPr/>
        </p:nvSpPr>
        <p:spPr>
          <a:xfrm>
            <a:off x="666750" y="428625"/>
            <a:ext cx="10858500" cy="914400"/>
          </a:xfrm>
          <a:prstGeom prst="rect">
            <a:avLst/>
          </a:prstGeom>
          <a:noFill/>
        </p:spPr>
        <p:txBody>
          <a:bodyPr wrap="square" anchor="t" lIns="0" rIns="0" tIns="0" bIns="0">
            <a:spAutoFit/>
          </a:bodyPr>
          <a:lstStyle/>
          <a:p>
            <a:pPr algn="l"/>
            <a:r>
              <a:rPr sz="3150" b="1">
                <a:solidFill>
                  <a:srgbClr val="26251E"/>
                </a:solidFill>
                <a:latin typeface="Arial"/>
              </a:rPr>
              <a:t>Next steps and decisions</a:t>
            </a:r>
          </a:p>
        </p:txBody>
      </p:sp>
      <p:sp>
        <p:nvSpPr>
          <p:cNvPr id="3" name="TextBox 2"/>
          <p:cNvSpPr txBox="1"/>
          <p:nvPr/>
        </p:nvSpPr>
        <p:spPr>
          <a:xfrm>
            <a:off x="685800" y="1409700"/>
            <a:ext cx="10820400" cy="552450"/>
          </a:xfrm>
          <a:prstGeom prst="rect">
            <a:avLst/>
          </a:prstGeom>
          <a:noFill/>
        </p:spPr>
        <p:txBody>
          <a:bodyPr wrap="square" anchor="t" lIns="0" rIns="0" tIns="0" bIns="0">
            <a:spAutoFit/>
          </a:bodyPr>
          <a:lstStyle/>
          <a:p>
            <a:pPr algn="l"/>
            <a:r>
              <a:rPr sz="1725" b="0">
                <a:solidFill>
                  <a:srgbClr val="787771"/>
                </a:solidFill>
                <a:latin typeface="Arial"/>
              </a:rPr>
              <a:t>[Context, scope, units and period]</a:t>
            </a:r>
          </a:p>
        </p:txBody>
      </p:sp>
      <p:sp>
        <p:nvSpPr>
          <p:cNvPr id="4" name="TextBox 3"/>
          <p:cNvSpPr txBox="1"/>
          <p:nvPr/>
        </p:nvSpPr>
        <p:spPr>
          <a:xfrm>
            <a:off x="685800" y="6391275"/>
            <a:ext cx="10334625" cy="266700"/>
          </a:xfrm>
          <a:prstGeom prst="rect">
            <a:avLst/>
          </a:prstGeom>
          <a:noFill/>
        </p:spPr>
        <p:txBody>
          <a:bodyPr wrap="square" anchor="t" lIns="0" rIns="0" tIns="0" bIns="0">
            <a:spAutoFit/>
          </a:bodyPr>
          <a:lstStyle/>
          <a:p>
            <a:pPr algn="l"/>
            <a:r>
              <a:rPr sz="1125" b="0">
                <a:solidFill>
                  <a:srgbClr val="787771"/>
                </a:solidFill>
                <a:latin typeface="Arial"/>
              </a:rPr>
              <a:t>Deckary editable template · Replace all bracketed fields and chart data</a:t>
            </a:r>
          </a:p>
        </p:txBody>
      </p:sp>
      <p:sp>
        <p:nvSpPr>
          <p:cNvPr id="5" name="TextBox 4"/>
          <p:cNvSpPr txBox="1"/>
          <p:nvPr/>
        </p:nvSpPr>
        <p:spPr>
          <a:xfrm>
            <a:off x="11163300" y="6381750"/>
            <a:ext cx="381000" cy="266700"/>
          </a:xfrm>
          <a:prstGeom prst="rect">
            <a:avLst/>
          </a:prstGeom>
          <a:noFill/>
        </p:spPr>
        <p:txBody>
          <a:bodyPr wrap="square" anchor="t" lIns="0" rIns="0" tIns="0" bIns="0">
            <a:spAutoFit/>
          </a:bodyPr>
          <a:lstStyle/>
          <a:p>
            <a:pPr algn="l"/>
            <a:r>
              <a:rPr sz="1125" b="0">
                <a:solidFill>
                  <a:srgbClr val="787771"/>
                </a:solidFill>
                <a:latin typeface="Arial"/>
              </a:rPr>
              <a:t>6</a:t>
            </a:r>
          </a:p>
        </p:txBody>
      </p:sp>
      <p:graphicFrame>
        <p:nvGraphicFramePr>
          <p:cNvPr id="6" name="Table 5"/>
          <p:cNvGraphicFramePr>
            <a:graphicFrameLocks noGrp="1"/>
          </p:cNvGraphicFramePr>
          <p:nvPr/>
        </p:nvGraphicFramePr>
        <p:xfrm>
          <a:off x="762000" y="2038350"/>
          <a:ext cx="10668000" cy="3429000"/>
        </p:xfrm>
        <a:graphic>
          <a:graphicData uri="http://schemas.openxmlformats.org/drawingml/2006/table">
            <a:tbl>
              <a:tblPr>
                <a:tableStyleId>{2D5ABB26-0587-4C30-8999-92F81FD0307C}</a:tableStyleId>
              </a:tblPr>
              <a:tblGrid>
                <a:gridCol w="3143250"/>
                <a:gridCol w="2476500"/>
                <a:gridCol w="1619250"/>
                <a:gridCol w="3429000"/>
              </a:tblGrid>
              <a:tr h="476250">
                <a:tc>
                  <a:txBody>
                    <a:bodyPr wrap="square"/>
                    <a:lstStyle/>
                    <a:p>
                      <a:r>
                        <a:rPr sz="1500" b="1">
                          <a:solidFill>
                            <a:srgbClr val="FFFFFF"/>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EBIT impact</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c>
                  <a:txBody>
                    <a:bodyPr wrap="square"/>
                    <a:lstStyle/>
                    <a:p>
                      <a:r>
                        <a:rPr sz="1500" b="1">
                          <a:solidFill>
                            <a:srgbClr val="FFFFFF"/>
                          </a:solidFill>
                          <a:latin typeface="Arial"/>
                        </a:rPr>
                        <a:t>First milestone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26251E"/>
                    </a:solidFill>
                  </a:tcPr>
                </a:tc>
              </a:tr>
              <a:tr h="492125">
                <a:tc>
                  <a:txBody>
                    <a:bodyPr wrap="square"/>
                    <a:lstStyle/>
                    <a:p>
                      <a:r>
                        <a:rPr sz="1500"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[Date and deliverable]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[Date and deliverable]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[Date and deliverable]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[Date and deliverable]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0">
                          <a:solidFill>
                            <a:srgbClr val="26251E"/>
                          </a:solidFill>
                          <a:latin typeface="Arial"/>
                        </a:rPr>
                        <a:t>[Initiative]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[Owner]</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0">
                          <a:solidFill>
                            <a:srgbClr val="26251E"/>
                          </a:solidFill>
                          <a:latin typeface="Arial"/>
                        </a:rPr>
                        <a:t>[Date and deliverable]</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r h="492125">
                <a:tc>
                  <a:txBody>
                    <a:bodyPr wrap="square"/>
                    <a:lstStyle/>
                    <a:p>
                      <a:r>
                        <a:rPr sz="1500" b="1">
                          <a:solidFill>
                            <a:srgbClr val="26251E"/>
                          </a:solidFill>
                          <a:latin typeface="Arial"/>
                        </a:rPr>
                        <a:t>Total</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[$m]</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c>
                  <a:txBody>
                    <a:bodyPr wrap="square"/>
                    <a:lstStyle/>
                    <a:p>
                      <a:r>
                        <a:rPr sz="1500" b="1">
                          <a:solidFill>
                            <a:srgbClr val="26251E"/>
                          </a:solidFill>
                          <a:latin typeface="Arial"/>
                        </a:rPr>
                        <a:t/>
                      </a:r>
                    </a:p>
                  </a:txBody>
                  <a:tcPr marL="133350" marR="133350" marT="57150" marB="57150" anchor="ctr">
                    <a:lnL w="12700" cap="flat" cmpd="sng" algn="ctr">
                      <a:solidFill>
                        <a:srgbClr val="DEDCD4"/>
                      </a:solidFill>
                      <a:prstDash val="solid"/>
                    </a:lnL>
                    <a:lnR w="12700" cap="flat" cmpd="sng" algn="ctr">
                      <a:solidFill>
                        <a:srgbClr val="DEDCD4"/>
                      </a:solidFill>
                      <a:prstDash val="solid"/>
                    </a:lnR>
                    <a:lnT w="12700" cap="flat" cmpd="sng" algn="ctr">
                      <a:solidFill>
                        <a:srgbClr val="DEDCD4"/>
                      </a:solidFill>
                      <a:prstDash val="solid"/>
                    </a:lnT>
                    <a:lnB w="12700" cap="flat" cmpd="sng" algn="ctr">
                      <a:solidFill>
                        <a:srgbClr val="DEDCD4"/>
                      </a:solidFill>
                      <a:prstDash val="solid"/>
                    </a:lnB>
                    <a:solidFill>
                      <a:srgbClr val="F7F7F4"/>
                    </a:solidFill>
                  </a:tcPr>
                </a:tc>
              </a:tr>
            </a:tbl>
          </a:graphicData>
        </a:graphic>
      </p:graphicFrame>
      <p:sp>
        <p:nvSpPr>
          <p:cNvPr id="7" name="TextBox 6"/>
          <p:cNvSpPr txBox="1"/>
          <p:nvPr/>
        </p:nvSpPr>
        <p:spPr>
          <a:xfrm>
            <a:off x="781050" y="5715000"/>
            <a:ext cx="10620375" cy="571500"/>
          </a:xfrm>
          <a:prstGeom prst="rect">
            <a:avLst/>
          </a:prstGeom>
          <a:noFill/>
        </p:spPr>
        <p:txBody>
          <a:bodyPr wrap="square" anchor="t" lIns="0" rIns="0" tIns="0" bIns="0">
            <a:spAutoFit/>
          </a:bodyPr>
          <a:lstStyle/>
          <a:p>
            <a:pPr algn="l"/>
            <a:r>
              <a:rPr sz="1425" b="0">
                <a:solidFill>
                  <a:srgbClr val="787771"/>
                </a:solidFill>
                <a:latin typeface="Arial"/>
              </a:rPr>
              <a:t>Replace bracketed fields with your own analysis. Keep units and definitions consistent.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