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379e7793372b43b4" /><Relationship Type="http://schemas.openxmlformats.org/officeDocument/2006/relationships/extended-properties" Target="/docProps/app.xml" Id="Rb24766500acd410c" /><Relationship Type="http://schemas.openxmlformats.org/officeDocument/2006/relationships/officeDocument" Target="/ppt/presentation.xml" Id="R8e0a4264e9274d9a" /></Relationships>
</file>

<file path=ppt/presentation.xml><?xml version="1.0" encoding="utf-8"?>
<p:presentation xmlns:p="http://schemas.openxmlformats.org/presentationml/2006/main">
  <p:sldMasterIdLst>
    <p:sldMasterId xmlns:r="http://schemas.openxmlformats.org/officeDocument/2006/relationships" id="2147483648" r:id="R442792e5359a49a1"/>
  </p:sldMasterIdLst>
  <p:notesMasterIdLst>
    <p:notesMasterId xmlns:r="http://schemas.openxmlformats.org/officeDocument/2006/relationships" r:id="R153b316bb37b4f54"/>
  </p:notesMasterIdLst>
  <p:sldIdLst>
    <p:sldId xmlns:r="http://schemas.openxmlformats.org/officeDocument/2006/relationships" id="256" r:id="Rc341905faeeb4d60"/>
    <p:sldId xmlns:r="http://schemas.openxmlformats.org/officeDocument/2006/relationships" id="257" r:id="R8d459b9a4afd4bc6"/>
    <p:sldId xmlns:r="http://schemas.openxmlformats.org/officeDocument/2006/relationships" id="258" r:id="Rd4fd44e2aca04bb0"/>
    <p:sldId xmlns:r="http://schemas.openxmlformats.org/officeDocument/2006/relationships" id="259" r:id="R3dc644dd4f424fb4"/>
    <p:sldId xmlns:r="http://schemas.openxmlformats.org/officeDocument/2006/relationships" id="260" r:id="Rb81c817b26a04541"/>
    <p:sldId xmlns:r="http://schemas.openxmlformats.org/officeDocument/2006/relationships" id="261" r:id="R72f63ac1e3dd4446"/>
    <p:sldId xmlns:r="http://schemas.openxmlformats.org/officeDocument/2006/relationships" id="262" r:id="R74a02f8d81e2444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3d1ca945ee04e62" /><Relationship Type="http://schemas.openxmlformats.org/officeDocument/2006/relationships/slideMaster" Target="/ppt/slideMasters/slideMaster1.xml" Id="R442792e5359a49a1" /><Relationship Type="http://schemas.openxmlformats.org/officeDocument/2006/relationships/notesMaster" Target="/ppt/notesMasters/notesMaster1.xml" Id="R153b316bb37b4f54" /><Relationship Type="http://schemas.openxmlformats.org/officeDocument/2006/relationships/presProps" Target="/ppt/presProps.xml" Id="R0e69ba9021684f33" /><Relationship Type="http://schemas.openxmlformats.org/officeDocument/2006/relationships/tableStyles" Target="/ppt/tableStyles.xml" Id="Rc5e5b562ad804af3" /><Relationship Type="http://schemas.openxmlformats.org/officeDocument/2006/relationships/slide" Target="/ppt/slides/slide1.xml" Id="Rc341905faeeb4d60" /><Relationship Type="http://schemas.openxmlformats.org/officeDocument/2006/relationships/slide" Target="/ppt/slides/slide2.xml" Id="R8d459b9a4afd4bc6" /><Relationship Type="http://schemas.openxmlformats.org/officeDocument/2006/relationships/slide" Target="/ppt/slides/slide3.xml" Id="Rd4fd44e2aca04bb0" /><Relationship Type="http://schemas.openxmlformats.org/officeDocument/2006/relationships/slide" Target="/ppt/slides/slide4.xml" Id="R3dc644dd4f424fb4" /><Relationship Type="http://schemas.openxmlformats.org/officeDocument/2006/relationships/slide" Target="/ppt/slides/slide5.xml" Id="Rb81c817b26a04541" /><Relationship Type="http://schemas.openxmlformats.org/officeDocument/2006/relationships/slide" Target="/ppt/slides/slide6.xml" Id="R72f63ac1e3dd4446" /><Relationship Type="http://schemas.openxmlformats.org/officeDocument/2006/relationships/slide" Target="/ppt/slides/slide7.xml" Id="R74a02f8d81e2444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5b5794ce6c1459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f46fd94c8644daf" /><Relationship Type="http://schemas.openxmlformats.org/officeDocument/2006/relationships/notesMaster" Target="/ppt/notesMasters/notesMaster1.xml" Id="R065d12e388154506" /></Relationships>
</file>

<file path=ppt/notesSlides/_rels/notesSlide2.xml.rels>&#65279;<?xml version="1.0" encoding="utf-8"?><Relationships xmlns="http://schemas.openxmlformats.org/package/2006/relationships"><Relationship Type="http://schemas.openxmlformats.org/officeDocument/2006/relationships/slide" Target="/ppt/slides/slide2.xml" Id="R2f50ba6494be47f4" /><Relationship Type="http://schemas.openxmlformats.org/officeDocument/2006/relationships/notesMaster" Target="/ppt/notesMasters/notesMaster1.xml" Id="Rfa621f1899db4f33" /></Relationships>
</file>

<file path=ppt/notesSlides/_rels/notesSlide3.xml.rels>&#65279;<?xml version="1.0" encoding="utf-8"?><Relationships xmlns="http://schemas.openxmlformats.org/package/2006/relationships"><Relationship Type="http://schemas.openxmlformats.org/officeDocument/2006/relationships/slide" Target="/ppt/slides/slide3.xml" Id="R615a865fc3904c53" /><Relationship Type="http://schemas.openxmlformats.org/officeDocument/2006/relationships/notesMaster" Target="/ppt/notesMasters/notesMaster1.xml" Id="R4ef1f717ba6149aa"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d3bf673f4d4233" /><Relationship Type="http://schemas.openxmlformats.org/officeDocument/2006/relationships/notesMaster" Target="/ppt/notesMasters/notesMaster1.xml" Id="R07c589aa371a4eb3" /></Relationships>
</file>

<file path=ppt/notesSlides/_rels/notesSlide5.xml.rels>&#65279;<?xml version="1.0" encoding="utf-8"?><Relationships xmlns="http://schemas.openxmlformats.org/package/2006/relationships"><Relationship Type="http://schemas.openxmlformats.org/officeDocument/2006/relationships/slide" Target="/ppt/slides/slide5.xml" Id="R370bc70a937145b7" /><Relationship Type="http://schemas.openxmlformats.org/officeDocument/2006/relationships/notesMaster" Target="/ppt/notesMasters/notesMaster1.xml" Id="R37e4b358b13e4e8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4ad67d0393947b8" /><Relationship Type="http://schemas.openxmlformats.org/officeDocument/2006/relationships/notesMaster" Target="/ppt/notesMasters/notesMaster1.xml" Id="R56593421b30647ea" /></Relationships>
</file>

<file path=ppt/notesSlides/_rels/notesSlide7.xml.rels>&#65279;<?xml version="1.0" encoding="utf-8"?><Relationships xmlns="http://schemas.openxmlformats.org/package/2006/relationships"><Relationship Type="http://schemas.openxmlformats.org/officeDocument/2006/relationships/slide" Target="/ppt/slides/slide7.xml" Id="R659533879ae5439c" /><Relationship Type="http://schemas.openxmlformats.org/officeDocument/2006/relationships/notesMaster" Target="/ppt/notesMasters/notesMaster1.xml" Id="R82a6e65044f843d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reporting template. All company names, events, dates and numbers in the filled example are illustrative, not customer results. Replace them with approved reporting data. Native PowerPoint tables and chart data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Gross profit = revenue × gross margin (72% actual, 74% budget). Operating result = gross profit − operating expense.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$4.80m opening cash − $0.90m operating burn − $0.30m investment = $3.60m. Simple runway: $3.60m / $0.30m = 12 months, excluding further investment.</a:t>
            </a:r>
          </a:p>
          <a:p xmlns:a="http://schemas.openxmlformats.org/drawingml/2006/main">
            <a:r>
              <a:t>Chart source data: {"type":"line","categories":["30 Jun","31 Jul","31 Aug","30 Sep"],"series":[{"name":"Cash","values":[4.8,4.4,4,3.6]}],"format":"$0.0\"m\""}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Status should cite evidence. Replace illustrative operating metrics with approved management information.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Add your organization's approved risk definitions and reporting obligations. This example is not a legal or governance checklist.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The $120k cap consists of two $60k releases. Reforecast cash after the decision and retain the actual resolution in the board minutes.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8a10bae44a34e4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7bf741430bd4a7a" /><Relationship Type="http://schemas.openxmlformats.org/officeDocument/2006/relationships/slideLayout" Target="/ppt/slideLayouts/slideLayout1.xml" Id="R2c2c0c04cdae41e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c2c0c04cdae41e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062059602c747fd" /><Relationship Type="http://schemas.openxmlformats.org/officeDocument/2006/relationships/notesSlide" Target="/ppt/notesSlides/notesSlide1.xml" Id="R274f934da72643f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8369d87da5f4c7c" /><Relationship Type="http://schemas.openxmlformats.org/officeDocument/2006/relationships/notesSlide" Target="/ppt/notesSlides/notesSlide2.xml" Id="Ra4d57989f1224ab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9da0e4611274a40" /><Relationship Type="http://schemas.openxmlformats.org/officeDocument/2006/relationships/notesSlide" Target="/ppt/notesSlides/notesSlide3.xml" Id="Re775cdeb414a440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794cfa9a11443c0" /><Relationship Type="http://schemas.openxmlformats.org/officeDocument/2006/relationships/chart" Target="/ppt/slides/charts/chart1.xml" Id="R249c50e5e1dd4db4" /><Relationship Type="http://schemas.openxmlformats.org/officeDocument/2006/relationships/notesSlide" Target="/ppt/notesSlides/notesSlide4.xml" Id="R26f9e372c6a3457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9b3a022068f432a" /><Relationship Type="http://schemas.openxmlformats.org/officeDocument/2006/relationships/notesSlide" Target="/ppt/notesSlides/notesSlide5.xml" Id="Rd6915bc4d2ff41f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73eedd54fff4e71" /><Relationship Type="http://schemas.openxmlformats.org/officeDocument/2006/relationships/notesSlide" Target="/ppt/notesSlides/notesSlide6.xml" Id="R36cc24633ca2432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13df4caba7b477d" /><Relationship Type="http://schemas.openxmlformats.org/officeDocument/2006/relationships/notesSlide" Target="/ppt/notesSlides/notesSlide7.xml" Id="R0133baa3ff854982"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lineChart>
        <c:grouping val="standard"/>
        <c:ser>
          <c:idx val="0"/>
          <c:order val="0"/>
          <c:tx>
            <c:v>Cash</c:v>
          </c:tx>
          <c:spPr>
            <a:solidFill xmlns:a="http://schemas.openxmlformats.org/drawingml/2006/main">
              <a:srgbClr val="D65835"/>
            </a:solidFill>
            <a:ln xmlns:a="http://schemas.openxmlformats.org/drawingml/2006/main" w="28575">
              <a:solidFill>
                <a:srgbClr val="D65835"/>
              </a:solidFill>
            </a:ln>
          </c:spPr>
          <c:marker>
            <c:symbol val="circle"/>
            <c:size val="6"/>
            <c:spPr>
              <a:solidFill xmlns:a="http://schemas.openxmlformats.org/drawingml/2006/main">
                <a:srgbClr val="D65835"/>
              </a:solidFill>
            </c:spPr>
          </c:marker>
          <c:cat>
            <c:strRef>
              <c:f>'Chart Data'!$A$2:$A$5</c:f>
              <c:strCache>
                <c:ptCount val="4"/>
                <c:pt idx="0">
                  <c:v>30 Jun</c:v>
                </c:pt>
                <c:pt idx="1">
                  <c:v>31 Jul</c:v>
                </c:pt>
                <c:pt idx="2">
                  <c:v>31 Aug</c:v>
                </c:pt>
                <c:pt idx="3">
                  <c:v>30 Sep</c:v>
                </c:pt>
              </c:strCache>
            </c:strRef>
          </c:cat>
          <c:val>
            <c:numRef>
              <c:f>'Chart Data'!$B$2:$B$5</c:f>
              <c:numCache>
                <c:formatCode>$0.0"m"</c:formatCode>
                <c:ptCount val="4"/>
                <c:pt idx="0">
                  <c:v>4.8</c:v>
                </c:pt>
                <c:pt idx="1">
                  <c:v>4.4</c:v>
                </c:pt>
                <c:pt idx="2">
                  <c:v>4</c:v>
                </c:pt>
                <c:pt idx="3">
                  <c:v>3.6</c:v>
                </c:pt>
              </c:numCache>
            </c:numRef>
          </c:val>
        </c:ser>
        <c:dLbls>
          <c:txPr>
            <a:bodyPr xmlns:a="http://schemas.openxmlformats.org/drawingml/2006/main" anchorCtr="1"/>
            <a:lstStyle xmlns:a="http://schemas.openxmlformats.org/drawingml/2006/main"/>
            <a:p xmlns:a="http://schemas.openxmlformats.org/drawingml/2006/main">
              <a:pPr>
                <a:defRPr sz="1350">
                  <a:solidFill>
                    <a:srgbClr val="26251E"/>
                  </a:solidFill>
                  <a:latin typeface="Arial"/>
                  <a:ea typeface="Arial"/>
                  <a:cs typeface="Arial"/>
                </a:defRPr>
              </a:pPr>
            </a:p>
          </c:txPr>
          <c:showLegendKey val="0"/>
          <c:showVal val="1"/>
          <c:showCatName val="0"/>
          <c:showSerName val="0"/>
          <c:showPercent val="0"/>
          <c:showBubbleSize val="0"/>
          <c:showLeaderLines val="0"/>
        </c:dLbls>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425">
                <a:solidFill>
                  <a:srgbClr val="26251E"/>
                </a:solidFill>
                <a:latin typeface="Arial"/>
                <a:ea typeface="Arial"/>
                <a:cs typeface="Arial"/>
              </a:defRPr>
            </a:pPr>
          </a:p>
        </c:txPr>
        <c:crossAx val="48672768"/>
      </c:catAx>
      <c:valAx>
        <c:axId val="48672768"/>
        <c:scaling>
          <c:orientation val="minMax"/>
          <c:min val="0"/>
        </c:scaling>
        <c:delete val="0"/>
        <c:axPos val="l"/>
        <c:majorGridlines>
          <c:spPr>
            <a:ln xmlns:a="http://schemas.openxmlformats.org/drawingml/2006/main" w="9525">
              <a:solidFill>
                <a:srgbClr val="DEDCD4"/>
              </a:solidFill>
            </a:ln>
          </c:spPr>
        </c:majorGridlines>
        <c:numFmt formatCode="$0.0&quot;m&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787771"/>
                </a:solidFill>
                <a:latin typeface="Arial"/>
                <a:ea typeface="Arial"/>
                <a:cs typeface="Arial"/>
              </a:defRPr>
            </a:pPr>
          </a:p>
        </c:txPr>
        <c:crossAx val="48650112"/>
        <c:crossBetween val="between"/>
      </c:valAx>
      <c:spPr>
        <a:solidFill xmlns:a="http://schemas.openxmlformats.org/drawingml/2006/main">
          <a:srgbClr val="F7F7F4"/>
        </a:solidFill>
      </c:spPr>
    </c:plotArea>
    <c:plotVisOnly val="1"/>
  </c:chart>
  <c:spPr>
    <a:solidFill xmlns:a="http://schemas.openxmlformats.org/drawingml/2006/main">
      <a:srgbClr val="F7F7F4"/>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8AF6E26-8C69-4395-859C-92142E9372F8}"/>
              </a:ext>
            </a:extLst>
          </p:cNvPr>
          <p:cNvSpPr>
            <a:spLocks xmlns:a="http://schemas.openxmlformats.org/drawingml/2006/main" noGrp="1"/>
          </p:cNvSpPr>
          <p:nvPr/>
        </p:nvSpPr>
        <p:spPr>
          <a:xfrm xmlns:a="http://schemas.openxmlformats.org/drawingml/2006/main">
            <a:off x="762000" y="1333500"/>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950" b="1">
                <a:solidFill>
                  <a:srgbClr val="26251E"/>
                </a:solidFill>
                <a:latin typeface="Arial"/>
                <a:ea typeface="Arial"/>
                <a:cs typeface="Arial"/>
              </a:defRPr>
            </a:pPr>
            <a:r>
              <a:rPr sz="4950" b="1">
                <a:solidFill>
                  <a:srgbClr val="26251E"/>
                </a:solidFill>
                <a:latin typeface="Arial"/>
                <a:ea typeface="Arial"/>
                <a:cs typeface="Arial"/>
              </a:rPr>
              <a:t>Board report</a:t>
            </a:r>
          </a:p>
        </p:txBody>
      </p:sp>
      <p:sp>
        <p:nvSpPr>
          <p:cNvPr id="2" name="">
            <a:extLst xmlns:a="http://schemas.openxmlformats.org/drawingml/2006/main">
              <a:ext uri="{FF2B5EF4-FFF2-40B4-BE49-F238E27FC236}">
                <a16:creationId xmlns:a16="http://schemas.microsoft.com/office/drawing/2014/main" id="{BDB7D7D7-0A2F-4954-83B8-DB26F9509A8A}"/>
              </a:ext>
            </a:extLst>
          </p:cNvPr>
          <p:cNvSpPr>
            <a:spLocks xmlns:a="http://schemas.openxmlformats.org/drawingml/2006/main" noGrp="1"/>
          </p:cNvSpPr>
          <p:nvPr/>
        </p:nvSpPr>
        <p:spPr>
          <a:xfrm xmlns:a="http://schemas.openxmlformats.org/drawingml/2006/main">
            <a:off x="790575" y="3143250"/>
            <a:ext cx="95250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Northstar Analytics</a:t>
            </a:r>
          </a:p>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Q3 2026 board meeting</a:t>
            </a:r>
          </a:p>
        </p:txBody>
      </p:sp>
      <p:sp>
        <p:nvSpPr>
          <p:cNvPr id="3" name="">
            <a:extLst xmlns:a="http://schemas.openxmlformats.org/drawingml/2006/main">
              <a:ext uri="{FF2B5EF4-FFF2-40B4-BE49-F238E27FC236}">
                <a16:creationId xmlns:a16="http://schemas.microsoft.com/office/drawing/2014/main" id="{54963E70-5E9A-4273-8203-6785A48B8288}"/>
              </a:ext>
            </a:extLst>
          </p:cNvPr>
          <p:cNvSpPr>
            <a:spLocks xmlns:a="http://schemas.openxmlformats.org/drawingml/2006/main" noGrp="1"/>
          </p:cNvSpPr>
          <p:nvPr/>
        </p:nvSpPr>
        <p:spPr>
          <a:xfrm xmlns:a="http://schemas.openxmlformats.org/drawingml/2006/main">
            <a:off x="800100" y="5429250"/>
            <a:ext cx="952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D65835"/>
                </a:solidFill>
                <a:latin typeface="Arial"/>
                <a:ea typeface="Arial"/>
                <a:cs typeface="Arial"/>
              </a:defRPr>
            </a:pPr>
            <a:r>
              <a:rPr sz="1875">
                <a:solidFill>
                  <a:srgbClr val="D65835"/>
                </a:solidFill>
                <a:latin typeface="Arial"/>
                <a:ea typeface="Arial"/>
                <a:cs typeface="Arial"/>
              </a:rPr>
              <a:t>Filled example with fictional data</a:t>
            </a:r>
          </a:p>
        </p:txBody>
      </p:sp>
      <p:sp>
        <p:nvSpPr>
          <p:cNvPr id="4" name="">
            <a:extLst xmlns:a="http://schemas.openxmlformats.org/drawingml/2006/main">
              <a:ext uri="{FF2B5EF4-FFF2-40B4-BE49-F238E27FC236}">
                <a16:creationId xmlns:a16="http://schemas.microsoft.com/office/drawing/2014/main" id="{6293205C-C972-43CE-96AA-4518F188A661}"/>
              </a:ext>
            </a:extLst>
          </p:cNvPr>
          <p:cNvSpPr>
            <a:spLocks xmlns:a="http://schemas.openxmlformats.org/drawingml/2006/main" noGrp="1"/>
          </p:cNvSpPr>
          <p:nvPr/>
        </p:nvSpPr>
        <p:spPr>
          <a:xfrm xmlns:a="http://schemas.openxmlformats.org/drawingml/2006/main">
            <a:off x="800100" y="6276975"/>
            <a:ext cx="381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a:solidFill>
                  <a:srgbClr val="787771"/>
                </a:solidFill>
                <a:latin typeface="Arial"/>
                <a:ea typeface="Arial"/>
                <a:cs typeface="Arial"/>
              </a:defRPr>
            </a:pPr>
            <a:r>
              <a:rPr sz="1275">
                <a:solidFill>
                  <a:srgbClr val="787771"/>
                </a:solidFill>
                <a:latin typeface="Arial"/>
                <a:ea typeface="Arial"/>
                <a:cs typeface="Arial"/>
              </a:rPr>
              <a:t>Deckary</a:t>
            </a:r>
          </a:p>
        </p:txBody>
      </p:sp>
    </p:spTree>
    <p:extLst>
      <p:ext uri="{BB962C8B-B14F-4D97-AF65-F5344CB8AC3E}">
        <p14:creationId xmlns:p14="http://schemas.microsoft.com/office/powerpoint/2010/main" val="1315017035"/>
      </p:ext>
    </p:extLst>
  </p:cSld>
</p:sld>
</file>

<file path=ppt/slides/slide2.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D28AA04-C7DC-4989-A8FD-F067B6D12B3D}"/>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Revenue missed plan and cash requires oversight</a:t>
            </a:r>
          </a:p>
        </p:txBody>
      </p:sp>
      <p:sp>
        <p:nvSpPr>
          <p:cNvPr id="2" name="">
            <a:extLst xmlns:a="http://schemas.openxmlformats.org/drawingml/2006/main">
              <a:ext uri="{FF2B5EF4-FFF2-40B4-BE49-F238E27FC236}">
                <a16:creationId xmlns:a16="http://schemas.microsoft.com/office/drawing/2014/main" id="{DF54CA1E-EBAE-46CD-B414-A1B406A8EEFA}"/>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Management report for the quarter ending 30 September 2026</a:t>
            </a:r>
          </a:p>
        </p:txBody>
      </p:sp>
      <p:sp>
        <p:nvSpPr>
          <p:cNvPr id="3" name="">
            <a:extLst xmlns:a="http://schemas.openxmlformats.org/drawingml/2006/main">
              <a:ext uri="{FF2B5EF4-FFF2-40B4-BE49-F238E27FC236}">
                <a16:creationId xmlns:a16="http://schemas.microsoft.com/office/drawing/2014/main" id="{555B0D3B-4C00-4F18-A808-2581DE4B1178}"/>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EC80B346-DFC0-4414-B9F2-C96BF4511707}"/>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2</a:t>
            </a:r>
          </a:p>
        </p:txBody>
      </p:sp>
      <p:sp>
        <p:nvSpPr>
          <p:cNvPr id="5" name="">
            <a:extLst xmlns:a="http://schemas.openxmlformats.org/drawingml/2006/main">
              <a:ext uri="{FF2B5EF4-FFF2-40B4-BE49-F238E27FC236}">
                <a16:creationId xmlns:a16="http://schemas.microsoft.com/office/drawing/2014/main" id="{DFD2F8BA-14A2-4C7A-AB71-8ADF99E7A94F}"/>
              </a:ext>
            </a:extLst>
          </p:cNvPr>
          <p:cNvSpPr>
            <a:spLocks xmlns:a="http://schemas.openxmlformats.org/drawingml/2006/main" noGrp="1"/>
          </p:cNvSpPr>
          <p:nvPr/>
        </p:nvSpPr>
        <p:spPr>
          <a:xfrm xmlns:a="http://schemas.openxmlformats.org/drawingml/2006/main">
            <a:off x="781050" y="2219325"/>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D65835"/>
                </a:solidFill>
                <a:latin typeface="Arial"/>
                <a:ea typeface="Arial"/>
                <a:cs typeface="Arial"/>
              </a:defRPr>
            </a:pPr>
            <a:r>
              <a:rPr sz="2025" b="1">
                <a:solidFill>
                  <a:srgbClr val="D65835"/>
                </a:solidFill>
                <a:latin typeface="Arial"/>
                <a:ea typeface="Arial"/>
                <a:cs typeface="Arial"/>
              </a:rPr>
              <a:t>Performance</a:t>
            </a:r>
          </a:p>
        </p:txBody>
      </p:sp>
      <p:sp>
        <p:nvSpPr>
          <p:cNvPr id="6" name="">
            <a:extLst xmlns:a="http://schemas.openxmlformats.org/drawingml/2006/main">
              <a:ext uri="{FF2B5EF4-FFF2-40B4-BE49-F238E27FC236}">
                <a16:creationId xmlns:a16="http://schemas.microsoft.com/office/drawing/2014/main" id="{D8C9E663-24AD-44C2-8D3A-D675EFCF943C}"/>
              </a:ext>
            </a:extLst>
          </p:cNvPr>
          <p:cNvSpPr>
            <a:spLocks xmlns:a="http://schemas.openxmlformats.org/drawingml/2006/main" noGrp="1"/>
          </p:cNvSpPr>
          <p:nvPr/>
        </p:nvSpPr>
        <p:spPr>
          <a:xfrm xmlns:a="http://schemas.openxmlformats.org/drawingml/2006/main">
            <a:off x="3238500" y="2219325"/>
            <a:ext cx="80581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26251E"/>
                </a:solidFill>
                <a:latin typeface="Arial"/>
                <a:ea typeface="Arial"/>
                <a:cs typeface="Arial"/>
              </a:defRPr>
            </a:pPr>
            <a:r>
              <a:rPr sz="1875">
                <a:solidFill>
                  <a:srgbClr val="26251E"/>
                </a:solidFill>
                <a:latin typeface="Arial"/>
                <a:ea typeface="Arial"/>
                <a:cs typeface="Arial"/>
              </a:rPr>
              <a:t>Revenue of $2.40m missed budget by $0.10m. Gross margin was 72%, two percentage points below budget.</a:t>
            </a:r>
          </a:p>
        </p:txBody>
      </p:sp>
      <p:sp>
        <p:nvSpPr>
          <p:cNvPr id="7" name="">
            <a:extLst xmlns:a="http://schemas.openxmlformats.org/drawingml/2006/main">
              <a:ext uri="{FF2B5EF4-FFF2-40B4-BE49-F238E27FC236}">
                <a16:creationId xmlns:a16="http://schemas.microsoft.com/office/drawing/2014/main" id="{994EDF6C-824D-41CA-B431-0AB5F901FF53}"/>
              </a:ext>
            </a:extLst>
          </p:cNvPr>
          <p:cNvSpPr>
            <a:spLocks xmlns:a="http://schemas.openxmlformats.org/drawingml/2006/main" noGrp="1"/>
          </p:cNvSpPr>
          <p:nvPr/>
        </p:nvSpPr>
        <p:spPr>
          <a:xfrm xmlns:a="http://schemas.openxmlformats.org/drawingml/2006/main">
            <a:off x="781050" y="3381375"/>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D65835"/>
                </a:solidFill>
                <a:latin typeface="Arial"/>
                <a:ea typeface="Arial"/>
                <a:cs typeface="Arial"/>
              </a:defRPr>
            </a:pPr>
            <a:r>
              <a:rPr sz="2025" b="1">
                <a:solidFill>
                  <a:srgbClr val="D65835"/>
                </a:solidFill>
                <a:latin typeface="Arial"/>
                <a:ea typeface="Arial"/>
                <a:cs typeface="Arial"/>
              </a:rPr>
              <a:t>Cash</a:t>
            </a:r>
          </a:p>
        </p:txBody>
      </p:sp>
      <p:sp>
        <p:nvSpPr>
          <p:cNvPr id="8" name="">
            <a:extLst xmlns:a="http://schemas.openxmlformats.org/drawingml/2006/main">
              <a:ext uri="{FF2B5EF4-FFF2-40B4-BE49-F238E27FC236}">
                <a16:creationId xmlns:a16="http://schemas.microsoft.com/office/drawing/2014/main" id="{9C1E331A-FC9C-4BA1-9ADE-70DCE931D1B2}"/>
              </a:ext>
            </a:extLst>
          </p:cNvPr>
          <p:cNvSpPr>
            <a:spLocks xmlns:a="http://schemas.openxmlformats.org/drawingml/2006/main" noGrp="1"/>
          </p:cNvSpPr>
          <p:nvPr/>
        </p:nvSpPr>
        <p:spPr>
          <a:xfrm xmlns:a="http://schemas.openxmlformats.org/drawingml/2006/main">
            <a:off x="3238500" y="3381375"/>
            <a:ext cx="80581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26251E"/>
                </a:solidFill>
                <a:latin typeface="Arial"/>
                <a:ea typeface="Arial"/>
                <a:cs typeface="Arial"/>
              </a:defRPr>
            </a:pPr>
            <a:r>
              <a:rPr sz="1875">
                <a:solidFill>
                  <a:srgbClr val="26251E"/>
                </a:solidFill>
                <a:latin typeface="Arial"/>
                <a:ea typeface="Arial"/>
                <a:cs typeface="Arial"/>
              </a:rPr>
              <a:t>Quarter-end cash was $3.60m. At a constant $0.30m monthly operating burn, simple runway is 12 months before further investment.</a:t>
            </a:r>
          </a:p>
        </p:txBody>
      </p:sp>
      <p:sp>
        <p:nvSpPr>
          <p:cNvPr id="9" name="">
            <a:extLst xmlns:a="http://schemas.openxmlformats.org/drawingml/2006/main">
              <a:ext uri="{FF2B5EF4-FFF2-40B4-BE49-F238E27FC236}">
                <a16:creationId xmlns:a16="http://schemas.microsoft.com/office/drawing/2014/main" id="{6DC8361B-78CB-449C-AC70-652252157D44}"/>
              </a:ext>
            </a:extLst>
          </p:cNvPr>
          <p:cNvSpPr>
            <a:spLocks xmlns:a="http://schemas.openxmlformats.org/drawingml/2006/main" noGrp="1"/>
          </p:cNvSpPr>
          <p:nvPr/>
        </p:nvSpPr>
        <p:spPr>
          <a:xfrm xmlns:a="http://schemas.openxmlformats.org/drawingml/2006/main">
            <a:off x="781050" y="4543425"/>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D65835"/>
                </a:solidFill>
                <a:latin typeface="Arial"/>
                <a:ea typeface="Arial"/>
                <a:cs typeface="Arial"/>
              </a:defRPr>
            </a:pPr>
            <a:r>
              <a:rPr sz="2025" b="1">
                <a:solidFill>
                  <a:srgbClr val="D65835"/>
                </a:solidFill>
                <a:latin typeface="Arial"/>
                <a:ea typeface="Arial"/>
                <a:cs typeface="Arial"/>
              </a:rPr>
              <a:t>Decision</a:t>
            </a:r>
          </a:p>
        </p:txBody>
      </p:sp>
      <p:sp>
        <p:nvSpPr>
          <p:cNvPr id="10" name="">
            <a:extLst xmlns:a="http://schemas.openxmlformats.org/drawingml/2006/main">
              <a:ext uri="{FF2B5EF4-FFF2-40B4-BE49-F238E27FC236}">
                <a16:creationId xmlns:a16="http://schemas.microsoft.com/office/drawing/2014/main" id="{5450D116-1ED6-4CEF-8502-ABFFD815C75C}"/>
              </a:ext>
            </a:extLst>
          </p:cNvPr>
          <p:cNvSpPr>
            <a:spLocks xmlns:a="http://schemas.openxmlformats.org/drawingml/2006/main" noGrp="1"/>
          </p:cNvSpPr>
          <p:nvPr/>
        </p:nvSpPr>
        <p:spPr>
          <a:xfrm xmlns:a="http://schemas.openxmlformats.org/drawingml/2006/main">
            <a:off x="3238500" y="4543425"/>
            <a:ext cx="80581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26251E"/>
                </a:solidFill>
                <a:latin typeface="Arial"/>
                <a:ea typeface="Arial"/>
                <a:cs typeface="Arial"/>
              </a:defRPr>
            </a:pPr>
            <a:r>
              <a:rPr sz="1875">
                <a:solidFill>
                  <a:srgbClr val="26251E"/>
                </a:solidFill>
                <a:latin typeface="Arial"/>
                <a:ea typeface="Arial"/>
                <a:cs typeface="Arial"/>
              </a:rPr>
              <a:t>Management requests a $120k customer onboarding program with two approval gates. Details appear on slide 7.</a:t>
            </a:r>
          </a:p>
        </p:txBody>
      </p:sp>
    </p:spTree>
    <p:extLst>
      <p:ext uri="{BB962C8B-B14F-4D97-AF65-F5344CB8AC3E}">
        <p14:creationId xmlns:p14="http://schemas.microsoft.com/office/powerpoint/2010/main" val="852704143"/>
      </p:ext>
    </p:extLst>
  </p:cSld>
</p:sld>
</file>

<file path=ppt/slides/slide3.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CB78C5B-014A-438C-8847-75A53613A45E}"/>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Operating loss was $0.20m worse than budget</a:t>
            </a:r>
          </a:p>
        </p:txBody>
      </p:sp>
      <p:sp>
        <p:nvSpPr>
          <p:cNvPr id="2" name="">
            <a:extLst xmlns:a="http://schemas.openxmlformats.org/drawingml/2006/main">
              <a:ext uri="{FF2B5EF4-FFF2-40B4-BE49-F238E27FC236}">
                <a16:creationId xmlns:a16="http://schemas.microsoft.com/office/drawing/2014/main" id="{3D83D500-6AB5-4E32-9731-7EF8CE5EB2B9}"/>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USD millions. Variance = actual minus budget.</a:t>
            </a:r>
          </a:p>
        </p:txBody>
      </p:sp>
      <p:sp>
        <p:nvSpPr>
          <p:cNvPr id="3" name="">
            <a:extLst xmlns:a="http://schemas.openxmlformats.org/drawingml/2006/main">
              <a:ext uri="{FF2B5EF4-FFF2-40B4-BE49-F238E27FC236}">
                <a16:creationId xmlns:a16="http://schemas.microsoft.com/office/drawing/2014/main" id="{44469BBF-18A8-40BE-AB13-F610D293E0ED}"/>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0FFC74BB-6AFD-4603-B56B-2A00EE8D4D5E}"/>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3</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4095750"/>
                <a:gridCol w="2190750"/>
                <a:gridCol w="2190750"/>
                <a:gridCol w="2190750"/>
              </a:tblGrid>
              <a:tr h="476250">
                <a:tc>
                  <a:txBody>
                    <a:bodyPr/>
                    <a:lstStyle/>
                    <a:p>
                      <a:r>
                        <a:rPr sz="1725" b="1">
                          <a:solidFill>
                            <a:srgbClr val="FFFFFF"/>
                          </a:solidFill>
                          <a:latin typeface="Arial"/>
                          <a:ea typeface="Arial"/>
                          <a:cs typeface="Arial"/>
                        </a:rPr>
                        <a:t>Metric</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Actual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Budget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Variance</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Revenue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2.400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2.500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−0.100</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Gross profit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1.728</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1.850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−0.122</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Operating expense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2.128</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2.050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+0.078</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Operating result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−0.400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−0.200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−0.200</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5E9AC977-98E5-47BB-B0D9-F5006144CE11}"/>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Gross profit = revenue × gross margin (72% actual, 74% budget). Operating result = gross profit − operating expense.</a:t>
            </a:r>
          </a:p>
        </p:txBody>
      </p:sp>
    </p:spTree>
    <p:extLst>
      <p:ext uri="{BB962C8B-B14F-4D97-AF65-F5344CB8AC3E}">
        <p14:creationId xmlns:p14="http://schemas.microsoft.com/office/powerpoint/2010/main" val="645330284"/>
      </p:ext>
    </p:extLst>
  </p:cSld>
</p:sld>
</file>

<file path=ppt/slides/slide4.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467DE23-3C9F-42E0-ADBD-92E094E5AB00}"/>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Cash closed at $3.60m after a $1.20m outflow</a:t>
            </a:r>
          </a:p>
        </p:txBody>
      </p:sp>
      <p:sp>
        <p:nvSpPr>
          <p:cNvPr id="2" name="">
            <a:extLst xmlns:a="http://schemas.openxmlformats.org/drawingml/2006/main">
              <a:ext uri="{FF2B5EF4-FFF2-40B4-BE49-F238E27FC236}">
                <a16:creationId xmlns:a16="http://schemas.microsoft.com/office/drawing/2014/main" id="{868BD557-2BFD-4F2E-8D2D-3043031EF70C}"/>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Cash balance, USD millions</a:t>
            </a:r>
          </a:p>
        </p:txBody>
      </p:sp>
      <p:sp>
        <p:nvSpPr>
          <p:cNvPr id="3" name="">
            <a:extLst xmlns:a="http://schemas.openxmlformats.org/drawingml/2006/main">
              <a:ext uri="{FF2B5EF4-FFF2-40B4-BE49-F238E27FC236}">
                <a16:creationId xmlns:a16="http://schemas.microsoft.com/office/drawing/2014/main" id="{6D037A06-3354-4ACF-90EC-F08607E9289A}"/>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5851C345-972C-4480-9D29-EBD1993C4680}"/>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4</a:t>
            </a:r>
          </a:p>
        </p:txBody>
      </p:sp>
      <p:graphicFrame>
        <p:nvGraphicFramePr>
          <p:cNvPr id="11" name="Chart"/>
          <p:cNvGraphicFramePr/>
          <p:nvPr/>
        </p:nvGraphicFramePr>
        <p:xfrm>
          <a:off xmlns:a="http://schemas.openxmlformats.org/drawingml/2006/main" x="904875" y="2114550"/>
          <a:ext xmlns:a="http://schemas.openxmlformats.org/drawingml/2006/main" cx="10382250" cy="3238500"/>
        </p:xfrm>
        <a:graphic xmlns:a="http://schemas.openxmlformats.org/drawingml/2006/main">
          <a:graphicData uri="http://schemas.openxmlformats.org/drawingml/2006/chart">
            <c:chart xmlns:r="http://schemas.openxmlformats.org/officeDocument/2006/relationships" xmlns:c="http://schemas.openxmlformats.org/drawingml/2006/chart" r:id="R249c50e5e1dd4db4"/>
          </a:graphicData>
        </a:graphic>
      </p:graphicFrame>
      <p:sp>
        <p:nvSpPr>
          <p:cNvPr id="6" name="">
            <a:extLst xmlns:a="http://schemas.openxmlformats.org/drawingml/2006/main">
              <a:ext uri="{FF2B5EF4-FFF2-40B4-BE49-F238E27FC236}">
                <a16:creationId xmlns:a16="http://schemas.microsoft.com/office/drawing/2014/main" id="{DEC68313-B707-4ADC-9B79-3443A64C7838}"/>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$4.80m opening cash − $0.90m operating burn − $0.30m investment = $3.60m. Simple runway: $3.60m / $0.30m = 12 months, excluding further investment.</a:t>
            </a:r>
          </a:p>
        </p:txBody>
      </p:sp>
    </p:spTree>
    <p:extLst>
      <p:ext uri="{BB962C8B-B14F-4D97-AF65-F5344CB8AC3E}">
        <p14:creationId xmlns:p14="http://schemas.microsoft.com/office/powerpoint/2010/main" val="1602541717"/>
      </p:ext>
    </p:extLst>
  </p:cSld>
</p:sld>
</file>

<file path=ppt/slides/slide5.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4A11376-B3FF-4074-93D4-0AD4FBD9D382}"/>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Onboarding is the priority for Q4 investment</a:t>
            </a:r>
          </a:p>
        </p:txBody>
      </p:sp>
      <p:sp>
        <p:nvSpPr>
          <p:cNvPr id="2" name="">
            <a:extLst xmlns:a="http://schemas.openxmlformats.org/drawingml/2006/main">
              <a:ext uri="{FF2B5EF4-FFF2-40B4-BE49-F238E27FC236}">
                <a16:creationId xmlns:a16="http://schemas.microsoft.com/office/drawing/2014/main" id="{5DF0C035-063E-42D1-A487-A23CABC148CE}"/>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Exception-based update on the current plan</a:t>
            </a:r>
          </a:p>
        </p:txBody>
      </p:sp>
      <p:sp>
        <p:nvSpPr>
          <p:cNvPr id="3" name="">
            <a:extLst xmlns:a="http://schemas.openxmlformats.org/drawingml/2006/main">
              <a:ext uri="{FF2B5EF4-FFF2-40B4-BE49-F238E27FC236}">
                <a16:creationId xmlns:a16="http://schemas.microsoft.com/office/drawing/2014/main" id="{B1C4E0A4-05E4-414C-A44B-CAA7F9B2148B}"/>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32C4B2B9-BA15-422A-ADF4-D564F158DEBC}"/>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5</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2952750"/>
                <a:gridCol w="4381500"/>
                <a:gridCol w="3333750"/>
              </a:tblGrid>
              <a:tr h="476250">
                <a:tc>
                  <a:txBody>
                    <a:bodyPr/>
                    <a:lstStyle/>
                    <a:p>
                      <a:r>
                        <a:rPr sz="1725" b="1">
                          <a:solidFill>
                            <a:srgbClr val="FFFFFF"/>
                          </a:solidFill>
                          <a:latin typeface="Arial"/>
                          <a:ea typeface="Arial"/>
                          <a:cs typeface="Arial"/>
                        </a:rPr>
                        <a:t>Priority</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Status and evidence</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Next checkpoint</a:t>
                      </a:r>
                    </a:p>
                  </a:txBody>
                  <a:tcPr marL="133350" marR="133350" marT="76200" marB="76200" anchor="ctr">
                    <a:solidFill>
                      <a:srgbClr val="26251E"/>
                    </a:solidFill>
                  </a:tcPr>
                </a:tc>
              </a:tr>
              <a:tr h="939800">
                <a:tc>
                  <a:txBody>
                    <a:bodyPr/>
                    <a:lstStyle/>
                    <a:p>
                      <a:r>
                        <a:rPr sz="1725">
                          <a:solidFill>
                            <a:srgbClr val="26251E"/>
                          </a:solidFill>
                          <a:latin typeface="Arial"/>
                          <a:ea typeface="Arial"/>
                          <a:cs typeface="Arial"/>
                        </a:rPr>
                        <a:t>Customer onboarding</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At risk: median setup is 24 days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Pilot 14-day plan / 31 Oct</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Enterprise retention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At risk: 91% versus 94% target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Review six accounts / 9 Oct</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Platform reliability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On track: 99.95% quarterly uptime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Capacity review / 15 Oct</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3A7FEA24-5C52-40E3-BCB8-BD06E1834CD1}"/>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Status should cite evidence. Replace illustrative operating metrics with approved management information.</a:t>
            </a:r>
          </a:p>
        </p:txBody>
      </p:sp>
    </p:spTree>
    <p:extLst>
      <p:ext uri="{BB962C8B-B14F-4D97-AF65-F5344CB8AC3E}">
        <p14:creationId xmlns:p14="http://schemas.microsoft.com/office/powerpoint/2010/main" val="2035238656"/>
      </p:ext>
    </p:extLst>
  </p:cSld>
</p:sld>
</file>

<file path=ppt/slides/slide6.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259E3A9-A3A9-4933-928B-5D5EDEF61463}"/>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Renewal concentration is the main operating risk</a:t>
            </a:r>
          </a:p>
        </p:txBody>
      </p:sp>
      <p:sp>
        <p:nvSpPr>
          <p:cNvPr id="2" name="">
            <a:extLst xmlns:a="http://schemas.openxmlformats.org/drawingml/2006/main">
              <a:ext uri="{FF2B5EF4-FFF2-40B4-BE49-F238E27FC236}">
                <a16:creationId xmlns:a16="http://schemas.microsoft.com/office/drawing/2014/main" id="{8555394A-D1DF-40B0-9BD8-1AA6DCAC38BF}"/>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Management actions and escalation thresholds for the board</a:t>
            </a:r>
          </a:p>
        </p:txBody>
      </p:sp>
      <p:sp>
        <p:nvSpPr>
          <p:cNvPr id="3" name="">
            <a:extLst xmlns:a="http://schemas.openxmlformats.org/drawingml/2006/main">
              <a:ext uri="{FF2B5EF4-FFF2-40B4-BE49-F238E27FC236}">
                <a16:creationId xmlns:a16="http://schemas.microsoft.com/office/drawing/2014/main" id="{9024F029-7790-4F68-9105-0FD1E7CDA139}"/>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9E3E8B23-7E66-4076-8497-8B9EDE7D1850}"/>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6</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2857500"/>
                <a:gridCol w="3905250"/>
                <a:gridCol w="3905250"/>
              </a:tblGrid>
              <a:tr h="476250">
                <a:tc>
                  <a:txBody>
                    <a:bodyPr/>
                    <a:lstStyle/>
                    <a:p>
                      <a:r>
                        <a:rPr sz="1725" b="1">
                          <a:solidFill>
                            <a:srgbClr val="FFFFFF"/>
                          </a:solidFill>
                          <a:latin typeface="Arial"/>
                          <a:ea typeface="Arial"/>
                          <a:cs typeface="Arial"/>
                        </a:rPr>
                        <a:t>Risk</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Escalation threshold</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Owner and response</a:t>
                      </a:r>
                    </a:p>
                  </a:txBody>
                  <a:tcPr marL="133350" marR="133350" marT="76200" marB="76200" anchor="ctr">
                    <a:solidFill>
                      <a:srgbClr val="26251E"/>
                    </a:solidFill>
                  </a:tcPr>
                </a:tc>
              </a:tr>
              <a:tr h="939800">
                <a:tc>
                  <a:txBody>
                    <a:bodyPr/>
                    <a:lstStyle/>
                    <a:p>
                      <a:r>
                        <a:rPr sz="1725">
                          <a:solidFill>
                            <a:srgbClr val="26251E"/>
                          </a:solidFill>
                          <a:latin typeface="Arial"/>
                          <a:ea typeface="Arial"/>
                          <a:cs typeface="Arial"/>
                        </a:rPr>
                        <a:t>Customer concentration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Top two renewals move beyond Q4</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CEO: sponsor calls before 15 Oct</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Liquidity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 runway falls below 9 months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CFO: monthly scenario review</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Information security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Material control exception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CTO: independent review by 30 Nov</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9EB8048F-3849-4F59-9951-447111322EAB}"/>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Add your organization's approved risk definitions and reporting obligations. This example is not a legal or governance checklist.</a:t>
            </a:r>
          </a:p>
        </p:txBody>
      </p:sp>
    </p:spTree>
    <p:extLst>
      <p:ext uri="{BB962C8B-B14F-4D97-AF65-F5344CB8AC3E}">
        <p14:creationId xmlns:p14="http://schemas.microsoft.com/office/powerpoint/2010/main" val="661910787"/>
      </p:ext>
    </p:extLst>
  </p:cSld>
</p:sld>
</file>

<file path=ppt/slides/slide7.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5BE7347-99D8-48B9-A35F-A5D67A8566F7}"/>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The board is asked to approve a gated $120k plan</a:t>
            </a:r>
          </a:p>
        </p:txBody>
      </p:sp>
      <p:sp>
        <p:nvSpPr>
          <p:cNvPr id="2" name="">
            <a:extLst xmlns:a="http://schemas.openxmlformats.org/drawingml/2006/main">
              <a:ext uri="{FF2B5EF4-FFF2-40B4-BE49-F238E27FC236}">
                <a16:creationId xmlns:a16="http://schemas.microsoft.com/office/drawing/2014/main" id="{51C07C88-8F4B-4134-89E1-17C1A5BF661A}"/>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Management recommendation, alternatives and accountability</a:t>
            </a:r>
          </a:p>
        </p:txBody>
      </p:sp>
      <p:sp>
        <p:nvSpPr>
          <p:cNvPr id="3" name="">
            <a:extLst xmlns:a="http://schemas.openxmlformats.org/drawingml/2006/main">
              <a:ext uri="{FF2B5EF4-FFF2-40B4-BE49-F238E27FC236}">
                <a16:creationId xmlns:a16="http://schemas.microsoft.com/office/drawing/2014/main" id="{C816259B-BB38-49AE-92F9-E9CED948A936}"/>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FFF1E407-B4FD-4C58-9E8C-0517612D5F08}"/>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7</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3238500"/>
                <a:gridCol w="3714750"/>
                <a:gridCol w="3714750"/>
              </a:tblGrid>
              <a:tr h="476250">
                <a:tc>
                  <a:txBody>
                    <a:bodyPr/>
                    <a:lstStyle/>
                    <a:p>
                      <a:r>
                        <a:rPr sz="1725" b="1">
                          <a:solidFill>
                            <a:srgbClr val="FFFFFF"/>
                          </a:solidFill>
                          <a:latin typeface="Arial"/>
                          <a:ea typeface="Arial"/>
                          <a:cs typeface="Arial"/>
                        </a:rPr>
                        <a:t>Decision</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Proposal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Condition / owner</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Onboarding investment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Approve $120k program cap</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CFO: first release limited to $60k</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Second funding release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Release remaining $60k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Median pilot setup ≤ 14 days</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Alternative considered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Defer the program one quarter</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Retains cash, delays adoption work</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Review and minutes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Record approval or requested changes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Chair: 5 Oct / CFO: 15 Nov review</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9BD69574-4725-46D9-9152-01BB928FADE2}"/>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The $120k cap consists of two $60k releases. Reforecast cash after the decision and retain the actual resolution in the board minutes.</a:t>
            </a:r>
          </a:p>
        </p:txBody>
      </p:sp>
    </p:spTree>
    <p:extLst>
      <p:ext uri="{BB962C8B-B14F-4D97-AF65-F5344CB8AC3E}">
        <p14:creationId xmlns:p14="http://schemas.microsoft.com/office/powerpoint/2010/main" val="125062583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2026-09-26T16:16:02.2770000Z</dcterms:created>
  <dcterms:modified xsi:type="dcterms:W3CDTF">2026-09-26T16:16:02.2770000Z</dcterms:modified>
</coreProperties>
</file>