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6ee1fda6d7d4fb2" /><Relationship Type="http://schemas.openxmlformats.org/officeDocument/2006/relationships/extended-properties" Target="/docProps/app.xml" Id="Rc4504a5bf1ed4e4f" /><Relationship Type="http://schemas.openxmlformats.org/officeDocument/2006/relationships/officeDocument" Target="/ppt/presentation.xml" Id="Reec75b97bf8a4cca" /></Relationships>
</file>

<file path=ppt/presentation.xml><?xml version="1.0" encoding="utf-8"?>
<p:presentation xmlns:p="http://schemas.openxmlformats.org/presentationml/2006/main">
  <p:sldMasterIdLst>
    <p:sldMasterId xmlns:r="http://schemas.openxmlformats.org/officeDocument/2006/relationships" id="2147483648" r:id="R5bbf9f3b2d514667"/>
  </p:sldMasterIdLst>
  <p:notesMasterIdLst>
    <p:notesMasterId xmlns:r="http://schemas.openxmlformats.org/officeDocument/2006/relationships" r:id="R9600efc5c4d1465d"/>
  </p:notesMasterIdLst>
  <p:sldIdLst>
    <p:sldId xmlns:r="http://schemas.openxmlformats.org/officeDocument/2006/relationships" id="256" r:id="R909f60ae5a6d473f"/>
    <p:sldId xmlns:r="http://schemas.openxmlformats.org/officeDocument/2006/relationships" id="257" r:id="R5e61a07ae0184595"/>
    <p:sldId xmlns:r="http://schemas.openxmlformats.org/officeDocument/2006/relationships" id="258" r:id="R8ad689542d774027"/>
    <p:sldId xmlns:r="http://schemas.openxmlformats.org/officeDocument/2006/relationships" id="259" r:id="Rad6e6962c03347a0"/>
    <p:sldId xmlns:r="http://schemas.openxmlformats.org/officeDocument/2006/relationships" id="260" r:id="R56a413cdb0654ef7"/>
    <p:sldId xmlns:r="http://schemas.openxmlformats.org/officeDocument/2006/relationships" id="261" r:id="Reb0a9da6d18c478b"/>
    <p:sldId xmlns:r="http://schemas.openxmlformats.org/officeDocument/2006/relationships" id="262" r:id="R374bf28b1ec4402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ebabb4b31074c3a" /><Relationship Type="http://schemas.openxmlformats.org/officeDocument/2006/relationships/slideMaster" Target="/ppt/slideMasters/slideMaster1.xml" Id="R5bbf9f3b2d514667" /><Relationship Type="http://schemas.openxmlformats.org/officeDocument/2006/relationships/notesMaster" Target="/ppt/notesMasters/notesMaster1.xml" Id="R9600efc5c4d1465d" /><Relationship Type="http://schemas.openxmlformats.org/officeDocument/2006/relationships/presProps" Target="/ppt/presProps.xml" Id="R5daaaa0287164dc0" /><Relationship Type="http://schemas.openxmlformats.org/officeDocument/2006/relationships/tableStyles" Target="/ppt/tableStyles.xml" Id="R42def3fb751f4e0b" /><Relationship Type="http://schemas.openxmlformats.org/officeDocument/2006/relationships/slide" Target="/ppt/slides/slide1.xml" Id="R909f60ae5a6d473f" /><Relationship Type="http://schemas.openxmlformats.org/officeDocument/2006/relationships/slide" Target="/ppt/slides/slide2.xml" Id="R5e61a07ae0184595" /><Relationship Type="http://schemas.openxmlformats.org/officeDocument/2006/relationships/slide" Target="/ppt/slides/slide3.xml" Id="R8ad689542d774027" /><Relationship Type="http://schemas.openxmlformats.org/officeDocument/2006/relationships/slide" Target="/ppt/slides/slide4.xml" Id="Rad6e6962c03347a0" /><Relationship Type="http://schemas.openxmlformats.org/officeDocument/2006/relationships/slide" Target="/ppt/slides/slide5.xml" Id="R56a413cdb0654ef7" /><Relationship Type="http://schemas.openxmlformats.org/officeDocument/2006/relationships/slide" Target="/ppt/slides/slide6.xml" Id="Reb0a9da6d18c478b" /><Relationship Type="http://schemas.openxmlformats.org/officeDocument/2006/relationships/slide" Target="/ppt/slides/slide7.xml" Id="R374bf28b1ec4402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7625917d74d492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631ff421ed4ef6" /><Relationship Type="http://schemas.openxmlformats.org/officeDocument/2006/relationships/notesMaster" Target="/ppt/notesMasters/notesMaster1.xml" Id="Rf3e6d16f80fc4de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ec792555e8d4d2f" /><Relationship Type="http://schemas.openxmlformats.org/officeDocument/2006/relationships/notesMaster" Target="/ppt/notesMasters/notesMaster1.xml" Id="R5caef9571a23419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c9b91e4e96f4326" /><Relationship Type="http://schemas.openxmlformats.org/officeDocument/2006/relationships/notesMaster" Target="/ppt/notesMasters/notesMaster1.xml" Id="R29287b4a1ba342e7"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37a6c704d14497" /><Relationship Type="http://schemas.openxmlformats.org/officeDocument/2006/relationships/notesMaster" Target="/ppt/notesMasters/notesMaster1.xml" Id="R72b48eb69f9943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495671d62ace4000" /><Relationship Type="http://schemas.openxmlformats.org/officeDocument/2006/relationships/notesMaster" Target="/ppt/notesMasters/notesMaster1.xml" Id="Rf492322a5d0f48e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ad1297c1b204362" /><Relationship Type="http://schemas.openxmlformats.org/officeDocument/2006/relationships/notesMaster" Target="/ppt/notesMasters/notesMaster1.xml" Id="R59c8181099ce4e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754b8f543d134fe2" /><Relationship Type="http://schemas.openxmlformats.org/officeDocument/2006/relationships/notesMaster" Target="/ppt/notesMasters/notesMaster1.xml" Id="Rd984eb2be77c4e2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Replace placeholders before presenting.</a:t>
            </a:r>
          </a:p>
          <a:p xmlns:a="http://schemas.openxmlformats.org/drawingml/2006/main">
            <a:r>
              <a:t>Complete each field with approved data, named owners and current dates.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a388eb44ab436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11aaf80ff84072" /><Relationship Type="http://schemas.openxmlformats.org/officeDocument/2006/relationships/slideLayout" Target="/ppt/slideLayouts/slideLayout1.xml" Id="Ra5c1505d83b1467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5c1505d83b1467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46fbc112e5644ec0" /><Relationship Type="http://schemas.openxmlformats.org/officeDocument/2006/relationships/notesSlide" Target="/ppt/notesSlides/notesSlide1.xml" Id="Rc42441f2bcaa45b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d26472a32ad4535" /><Relationship Type="http://schemas.openxmlformats.org/officeDocument/2006/relationships/notesSlide" Target="/ppt/notesSlides/notesSlide2.xml" Id="Rb0bb28df54f14de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9d0c27ce0f94de2" /><Relationship Type="http://schemas.openxmlformats.org/officeDocument/2006/relationships/notesSlide" Target="/ppt/notesSlides/notesSlide3.xml" Id="Rdf0ad21a40b64a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87528ad6a3a4156" /><Relationship Type="http://schemas.openxmlformats.org/officeDocument/2006/relationships/chart" Target="/ppt/slides/charts/chart1.xml" Id="R1871b5277a134b37" /><Relationship Type="http://schemas.openxmlformats.org/officeDocument/2006/relationships/notesSlide" Target="/ppt/notesSlides/notesSlide4.xml" Id="R033fa8efd8034e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6dea34415da04d2f" /><Relationship Type="http://schemas.openxmlformats.org/officeDocument/2006/relationships/notesSlide" Target="/ppt/notesSlides/notesSlide5.xml" Id="R15f513ca6ffe4f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363bd6b0ab424fdc" /><Relationship Type="http://schemas.openxmlformats.org/officeDocument/2006/relationships/notesSlide" Target="/ppt/notesSlides/notesSlide6.xml" Id="Raaedb40fae3a491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9f373575eb14970" /><Relationship Type="http://schemas.openxmlformats.org/officeDocument/2006/relationships/notesSlide" Target="/ppt/notesSlides/notesSlide7.xml" Id="R071ef4f35d5e450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ser>
          <c:idx val="0"/>
          <c:order val="0"/>
          <c:tx>
            <c:v>Cash</c:v>
          </c:tx>
          <c:spPr>
            <a:solidFill xmlns:a="http://schemas.openxmlformats.org/drawingml/2006/main">
              <a:srgbClr val="D65835"/>
            </a:solidFill>
            <a:ln xmlns:a="http://schemas.openxmlformats.org/drawingml/2006/main" w="28575">
              <a:solidFill>
                <a:srgbClr val="D65835"/>
              </a:solidFill>
            </a:ln>
          </c:spPr>
          <c:marker>
            <c:symbol val="circle"/>
            <c:size val="6"/>
            <c:spPr>
              <a:solidFill xmlns:a="http://schemas.openxmlformats.org/drawingml/2006/main">
                <a:srgbClr val="D65835"/>
              </a:solidFill>
            </c:spPr>
          </c:marker>
          <c:cat>
            <c:strRef>
              <c:f>'Chart Data'!$A$2:$A$5</c:f>
              <c:strCache>
                <c:ptCount val="4"/>
                <c:pt idx="0">
                  <c:v>Period 1</c:v>
                </c:pt>
                <c:pt idx="1">
                  <c:v>Period 2</c:v>
                </c:pt>
                <c:pt idx="2">
                  <c:v>Period 3</c:v>
                </c:pt>
                <c:pt idx="3">
                  <c:v>Period 4</c:v>
                </c:pt>
              </c:strCache>
            </c:strRef>
          </c:cat>
          <c:val>
            <c:numRef>
              <c:f>'Chart Data'!$B$2:$B$5</c:f>
              <c:numCache>
                <c:formatCode>$0.0"m"</c:formatCode>
                <c:ptCount val="4"/>
                <c:pt idx="0">
                  <c:v>0</c:v>
                </c:pt>
                <c:pt idx="1">
                  <c:v>0</c:v>
                </c:pt>
                <c:pt idx="2">
                  <c:v>0</c:v>
                </c:pt>
                <c:pt idx="3">
                  <c:v>0</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showLegendKey val="0"/>
          <c:showVal val="0"/>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747C09F-503C-411B-A216-8CCA5AA440A4}"/>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Board report</a:t>
            </a:r>
          </a:p>
        </p:txBody>
      </p:sp>
      <p:sp>
        <p:nvSpPr>
          <p:cNvPr id="2" name="">
            <a:extLst xmlns:a="http://schemas.openxmlformats.org/drawingml/2006/main">
              <a:ext uri="{FF2B5EF4-FFF2-40B4-BE49-F238E27FC236}">
                <a16:creationId xmlns:a16="http://schemas.microsoft.com/office/drawing/2014/main" id="{894039CF-5EB6-44D1-A7BB-C68E1934746A}"/>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[Company / project name]</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[Reporting period and date]</a:t>
            </a:r>
          </a:p>
        </p:txBody>
      </p:sp>
      <p:sp>
        <p:nvSpPr>
          <p:cNvPr id="3" name="">
            <a:extLst xmlns:a="http://schemas.openxmlformats.org/drawingml/2006/main">
              <a:ext uri="{FF2B5EF4-FFF2-40B4-BE49-F238E27FC236}">
                <a16:creationId xmlns:a16="http://schemas.microsoft.com/office/drawing/2014/main" id="{D62DEAA0-7EB4-4D2A-BBC3-11CCCE373303}"/>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Blank editable PowerPoint template</a:t>
            </a:r>
          </a:p>
        </p:txBody>
      </p:sp>
      <p:sp>
        <p:nvSpPr>
          <p:cNvPr id="4" name="">
            <a:extLst xmlns:a="http://schemas.openxmlformats.org/drawingml/2006/main">
              <a:ext uri="{FF2B5EF4-FFF2-40B4-BE49-F238E27FC236}">
                <a16:creationId xmlns:a16="http://schemas.microsoft.com/office/drawing/2014/main" id="{7EAA7CA9-7B77-45C8-BAC3-FA36369A5ECD}"/>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1872238339"/>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B53BA16-6B07-46BC-9264-CEE4C2565904}"/>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Executive summary for the board</a:t>
            </a:r>
          </a:p>
        </p:txBody>
      </p:sp>
      <p:sp>
        <p:nvSpPr>
          <p:cNvPr id="2" name="">
            <a:extLst xmlns:a="http://schemas.openxmlformats.org/drawingml/2006/main">
              <a:ext uri="{FF2B5EF4-FFF2-40B4-BE49-F238E27FC236}">
                <a16:creationId xmlns:a16="http://schemas.microsoft.com/office/drawing/2014/main" id="{837AE450-372B-45BB-A6D6-898F476E784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10C78AB3-833C-4B1A-9D98-ED839F978952}"/>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0BB6D234-3997-4FA8-9156-9671CCC7A4DF}"/>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sp>
        <p:nvSpPr>
          <p:cNvPr id="5" name="">
            <a:extLst xmlns:a="http://schemas.openxmlformats.org/drawingml/2006/main">
              <a:ext uri="{FF2B5EF4-FFF2-40B4-BE49-F238E27FC236}">
                <a16:creationId xmlns:a16="http://schemas.microsoft.com/office/drawing/2014/main" id="{E5B48752-9E5C-4D0D-B7DE-FD806065DC41}"/>
              </a:ext>
            </a:extLst>
          </p:cNvPr>
          <p:cNvSpPr>
            <a:spLocks xmlns:a="http://schemas.openxmlformats.org/drawingml/2006/main" noGrp="1"/>
          </p:cNvSpPr>
          <p:nvPr/>
        </p:nvSpPr>
        <p:spPr>
          <a:xfrm xmlns:a="http://schemas.openxmlformats.org/drawingml/2006/main">
            <a:off x="781050" y="221932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Performance</a:t>
            </a:r>
          </a:p>
        </p:txBody>
      </p:sp>
      <p:sp>
        <p:nvSpPr>
          <p:cNvPr id="6" name="">
            <a:extLst xmlns:a="http://schemas.openxmlformats.org/drawingml/2006/main">
              <a:ext uri="{FF2B5EF4-FFF2-40B4-BE49-F238E27FC236}">
                <a16:creationId xmlns:a16="http://schemas.microsoft.com/office/drawing/2014/main" id="{5EFF1FB2-8A63-4D86-9B7D-234D1C024C0E}"/>
              </a:ext>
            </a:extLst>
          </p:cNvPr>
          <p:cNvSpPr>
            <a:spLocks xmlns:a="http://schemas.openxmlformats.org/drawingml/2006/main" noGrp="1"/>
          </p:cNvSpPr>
          <p:nvPr/>
        </p:nvSpPr>
        <p:spPr>
          <a:xfrm xmlns:a="http://schemas.openxmlformats.org/drawingml/2006/main">
            <a:off x="3238500" y="221932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[State the finding, supporting evidence and implication.]</a:t>
            </a:r>
          </a:p>
        </p:txBody>
      </p:sp>
      <p:sp>
        <p:nvSpPr>
          <p:cNvPr id="7" name="">
            <a:extLst xmlns:a="http://schemas.openxmlformats.org/drawingml/2006/main">
              <a:ext uri="{FF2B5EF4-FFF2-40B4-BE49-F238E27FC236}">
                <a16:creationId xmlns:a16="http://schemas.microsoft.com/office/drawing/2014/main" id="{0F20B56F-B563-4F6C-B09F-53ECE999709E}"/>
              </a:ext>
            </a:extLst>
          </p:cNvPr>
          <p:cNvSpPr>
            <a:spLocks xmlns:a="http://schemas.openxmlformats.org/drawingml/2006/main" noGrp="1"/>
          </p:cNvSpPr>
          <p:nvPr/>
        </p:nvSpPr>
        <p:spPr>
          <a:xfrm xmlns:a="http://schemas.openxmlformats.org/drawingml/2006/main">
            <a:off x="781050" y="338137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Cash</a:t>
            </a:r>
          </a:p>
        </p:txBody>
      </p:sp>
      <p:sp>
        <p:nvSpPr>
          <p:cNvPr id="8" name="">
            <a:extLst xmlns:a="http://schemas.openxmlformats.org/drawingml/2006/main">
              <a:ext uri="{FF2B5EF4-FFF2-40B4-BE49-F238E27FC236}">
                <a16:creationId xmlns:a16="http://schemas.microsoft.com/office/drawing/2014/main" id="{09F3A7B1-8F12-4DA6-97B5-9C486CB74E97}"/>
              </a:ext>
            </a:extLst>
          </p:cNvPr>
          <p:cNvSpPr>
            <a:spLocks xmlns:a="http://schemas.openxmlformats.org/drawingml/2006/main" noGrp="1"/>
          </p:cNvSpPr>
          <p:nvPr/>
        </p:nvSpPr>
        <p:spPr>
          <a:xfrm xmlns:a="http://schemas.openxmlformats.org/drawingml/2006/main">
            <a:off x="3238500" y="338137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[State the finding, supporting evidence and implication.]</a:t>
            </a:r>
          </a:p>
        </p:txBody>
      </p:sp>
      <p:sp>
        <p:nvSpPr>
          <p:cNvPr id="9" name="">
            <a:extLst xmlns:a="http://schemas.openxmlformats.org/drawingml/2006/main">
              <a:ext uri="{FF2B5EF4-FFF2-40B4-BE49-F238E27FC236}">
                <a16:creationId xmlns:a16="http://schemas.microsoft.com/office/drawing/2014/main" id="{E6785F13-1D89-4857-8774-EAD4F95C9C9B}"/>
              </a:ext>
            </a:extLst>
          </p:cNvPr>
          <p:cNvSpPr>
            <a:spLocks xmlns:a="http://schemas.openxmlformats.org/drawingml/2006/main" noGrp="1"/>
          </p:cNvSpPr>
          <p:nvPr/>
        </p:nvSpPr>
        <p:spPr>
          <a:xfrm xmlns:a="http://schemas.openxmlformats.org/drawingml/2006/main">
            <a:off x="781050" y="4543425"/>
            <a:ext cx="2286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D65835"/>
                </a:solidFill>
                <a:latin typeface="Arial"/>
                <a:ea typeface="Arial"/>
                <a:cs typeface="Arial"/>
              </a:defRPr>
            </a:pPr>
            <a:r>
              <a:rPr sz="2025" b="1">
                <a:solidFill>
                  <a:srgbClr val="D65835"/>
                </a:solidFill>
                <a:latin typeface="Arial"/>
                <a:ea typeface="Arial"/>
                <a:cs typeface="Arial"/>
              </a:rPr>
              <a:t>Decision</a:t>
            </a:r>
          </a:p>
        </p:txBody>
      </p:sp>
      <p:sp>
        <p:nvSpPr>
          <p:cNvPr id="10" name="">
            <a:extLst xmlns:a="http://schemas.openxmlformats.org/drawingml/2006/main">
              <a:ext uri="{FF2B5EF4-FFF2-40B4-BE49-F238E27FC236}">
                <a16:creationId xmlns:a16="http://schemas.microsoft.com/office/drawing/2014/main" id="{850DC836-8ACE-4E82-831B-2D6D3E042D8E}"/>
              </a:ext>
            </a:extLst>
          </p:cNvPr>
          <p:cNvSpPr>
            <a:spLocks xmlns:a="http://schemas.openxmlformats.org/drawingml/2006/main" noGrp="1"/>
          </p:cNvSpPr>
          <p:nvPr/>
        </p:nvSpPr>
        <p:spPr>
          <a:xfrm xmlns:a="http://schemas.openxmlformats.org/drawingml/2006/main">
            <a:off x="3238500" y="4543425"/>
            <a:ext cx="80581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26251E"/>
                </a:solidFill>
                <a:latin typeface="Arial"/>
                <a:ea typeface="Arial"/>
                <a:cs typeface="Arial"/>
              </a:defRPr>
            </a:pPr>
            <a:r>
              <a:rPr sz="1875">
                <a:solidFill>
                  <a:srgbClr val="26251E"/>
                </a:solidFill>
                <a:latin typeface="Arial"/>
                <a:ea typeface="Arial"/>
                <a:cs typeface="Arial"/>
              </a:rPr>
              <a:t>[State the finding, supporting evidence and implication.]</a:t>
            </a:r>
          </a:p>
        </p:txBody>
      </p:sp>
      <p:sp>
        <p:nvSpPr>
          <p:cNvPr id="11" name="">
            <a:extLst xmlns:a="http://schemas.openxmlformats.org/drawingml/2006/main">
              <a:ext uri="{FF2B5EF4-FFF2-40B4-BE49-F238E27FC236}">
                <a16:creationId xmlns:a16="http://schemas.microsoft.com/office/drawing/2014/main" id="{A4545BE9-C82F-4502-9826-1DDA52F4B9C5}"/>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219555919"/>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A98538B-151E-4F42-9D99-8123E6C7E4FF}"/>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Financial performance and variance</a:t>
            </a:r>
          </a:p>
        </p:txBody>
      </p:sp>
      <p:sp>
        <p:nvSpPr>
          <p:cNvPr id="2" name="">
            <a:extLst xmlns:a="http://schemas.openxmlformats.org/drawingml/2006/main">
              <a:ext uri="{FF2B5EF4-FFF2-40B4-BE49-F238E27FC236}">
                <a16:creationId xmlns:a16="http://schemas.microsoft.com/office/drawing/2014/main" id="{C94FAA50-3605-4328-97AA-21A02DA5570C}"/>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08683973-6489-4B02-B5F9-67FA9640712A}"/>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2B0C4793-7216-4573-8C39-3D199F946BCD}"/>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95750"/>
                <a:gridCol w="2190750"/>
                <a:gridCol w="2190750"/>
                <a:gridCol w="2190750"/>
              </a:tblGrid>
              <a:tr h="476250">
                <a:tc>
                  <a:txBody>
                    <a:bodyPr/>
                    <a:lstStyle/>
                    <a:p>
                      <a:r>
                        <a:rPr sz="1725" b="1">
                          <a:solidFill>
                            <a:srgbClr val="FFFFFF"/>
                          </a:solidFill>
                          <a:latin typeface="Arial"/>
                          <a:ea typeface="Arial"/>
                          <a:cs typeface="Arial"/>
                        </a:rPr>
                        <a:t>Metric</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Budget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Variance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profit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Operating expense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Operating result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[actual]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[variance]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5FD070E7-7770-4E25-B14C-16727F97E86B}"/>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762309654"/>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D71DF4F-398F-4F2B-8586-7F6BDB937051}"/>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Cash position and runway</a:t>
            </a:r>
          </a:p>
        </p:txBody>
      </p:sp>
      <p:sp>
        <p:nvSpPr>
          <p:cNvPr id="2" name="">
            <a:extLst xmlns:a="http://schemas.openxmlformats.org/drawingml/2006/main">
              <a:ext uri="{FF2B5EF4-FFF2-40B4-BE49-F238E27FC236}">
                <a16:creationId xmlns:a16="http://schemas.microsoft.com/office/drawing/2014/main" id="{EC4068F4-F86B-4CAB-B3B5-4499A2C00510}"/>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BB6647D0-2B48-47BC-8B43-620A85D58379}"/>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2E5F198A-A0E1-4A98-B953-D8E6544FDDF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1871b5277a134b37"/>
          </a:graphicData>
        </a:graphic>
      </p:graphicFrame>
      <p:sp>
        <p:nvSpPr>
          <p:cNvPr id="6" name="">
            <a:extLst xmlns:a="http://schemas.openxmlformats.org/drawingml/2006/main">
              <a:ext uri="{FF2B5EF4-FFF2-40B4-BE49-F238E27FC236}">
                <a16:creationId xmlns:a16="http://schemas.microsoft.com/office/drawing/2014/main" id="{DA55BB3A-4842-41E6-A5F5-BFC34D686141}"/>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Chart starts with zero-valued placeholders. Use Edit Data in PowerPoint to replace categories and values.</a:t>
            </a:r>
          </a:p>
        </p:txBody>
      </p:sp>
    </p:spTree>
    <p:extLst>
      <p:ext uri="{BB962C8B-B14F-4D97-AF65-F5344CB8AC3E}">
        <p14:creationId xmlns:p14="http://schemas.microsoft.com/office/powerpoint/2010/main" val="976360123"/>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58142E7-B25B-4D70-9463-110B09B61D9C}"/>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Strategic priorities and progress</a:t>
            </a:r>
          </a:p>
        </p:txBody>
      </p:sp>
      <p:sp>
        <p:nvSpPr>
          <p:cNvPr id="2" name="">
            <a:extLst xmlns:a="http://schemas.openxmlformats.org/drawingml/2006/main">
              <a:ext uri="{FF2B5EF4-FFF2-40B4-BE49-F238E27FC236}">
                <a16:creationId xmlns:a16="http://schemas.microsoft.com/office/drawing/2014/main" id="{5C173C86-7374-4629-8E78-FDF7357D788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3C56BB0A-EB55-4A9B-A075-8EE448A90876}"/>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613930E2-6B17-48A4-ADB0-B09B0146CCFC}"/>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4381500"/>
                <a:gridCol w="3333750"/>
              </a:tblGrid>
              <a:tr h="476250">
                <a:tc>
                  <a:txBody>
                    <a:bodyPr/>
                    <a:lstStyle/>
                    <a:p>
                      <a:r>
                        <a:rPr sz="1725" b="1">
                          <a:solidFill>
                            <a:srgbClr val="FFFFFF"/>
                          </a:solidFill>
                          <a:latin typeface="Arial"/>
                          <a:ea typeface="Arial"/>
                          <a:cs typeface="Arial"/>
                        </a:rPr>
                        <a:t>Priority</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Status and evidence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Next checkpoint</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[Strategic priority]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 and 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[next checkpoint]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[Strategic priority]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 and 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[next checkpoint]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[Strategic priority]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[status and evidence]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[next checkpoint]</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467C6AE4-31BF-4690-81C1-AE9370DB0676}"/>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597002209"/>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105F0E1-E21B-46DB-8648-A0E2953926CD}"/>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Risk oversight</a:t>
            </a:r>
          </a:p>
        </p:txBody>
      </p:sp>
      <p:sp>
        <p:nvSpPr>
          <p:cNvPr id="2" name="">
            <a:extLst xmlns:a="http://schemas.openxmlformats.org/drawingml/2006/main">
              <a:ext uri="{FF2B5EF4-FFF2-40B4-BE49-F238E27FC236}">
                <a16:creationId xmlns:a16="http://schemas.microsoft.com/office/drawing/2014/main" id="{165EA846-B6C9-4167-996B-8564697F86CE}"/>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D26AEEED-77D6-4725-911D-1FB512CB5A42}"/>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4CA22CD1-B50A-4A31-BB2E-E59B4BF1F1A7}"/>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857500"/>
                <a:gridCol w="3905250"/>
                <a:gridCol w="3905250"/>
              </a:tblGrid>
              <a:tr h="476250">
                <a:tc>
                  <a:txBody>
                    <a:bodyPr/>
                    <a:lstStyle/>
                    <a:p>
                      <a:r>
                        <a:rPr sz="1725" b="1">
                          <a:solidFill>
                            <a:srgbClr val="FFFFFF"/>
                          </a:solidFill>
                          <a:latin typeface="Arial"/>
                          <a:ea typeface="Arial"/>
                          <a:cs typeface="Arial"/>
                        </a:rPr>
                        <a:t>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Escalation threshold</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 and response</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[Material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[escalation threshold]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and response]</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[Material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[escalation threshold]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and response]</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[Material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[escalation threshold]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[owner and response]</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12F00E8C-9479-46D8-8DB3-8EC032875B4C}"/>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2059107525"/>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414B6A7-A9A0-48A8-9C10-D5DE144F9A87}"/>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Decisions and approvals requested</a:t>
            </a:r>
          </a:p>
        </p:txBody>
      </p:sp>
      <p:sp>
        <p:nvSpPr>
          <p:cNvPr id="2" name="">
            <a:extLst xmlns:a="http://schemas.openxmlformats.org/drawingml/2006/main">
              <a:ext uri="{FF2B5EF4-FFF2-40B4-BE49-F238E27FC236}">
                <a16:creationId xmlns:a16="http://schemas.microsoft.com/office/drawing/2014/main" id="{C494BFA8-7BFD-4807-9588-872804F9675A}"/>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[Reporting period, units and context]</a:t>
            </a:r>
          </a:p>
        </p:txBody>
      </p:sp>
      <p:sp>
        <p:nvSpPr>
          <p:cNvPr id="3" name="">
            <a:extLst xmlns:a="http://schemas.openxmlformats.org/drawingml/2006/main">
              <a:ext uri="{FF2B5EF4-FFF2-40B4-BE49-F238E27FC236}">
                <a16:creationId xmlns:a16="http://schemas.microsoft.com/office/drawing/2014/main" id="{01BBE942-CD1F-484D-9A87-BE60E43D155B}"/>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Deckary editable template · Replace all bracketed fields and chart data</a:t>
            </a:r>
          </a:p>
        </p:txBody>
      </p:sp>
      <p:sp>
        <p:nvSpPr>
          <p:cNvPr id="4" name="">
            <a:extLst xmlns:a="http://schemas.openxmlformats.org/drawingml/2006/main">
              <a:ext uri="{FF2B5EF4-FFF2-40B4-BE49-F238E27FC236}">
                <a16:creationId xmlns:a16="http://schemas.microsoft.com/office/drawing/2014/main" id="{8D7AF8D0-73F1-4646-8186-083BDD1ED1E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238500"/>
                <a:gridCol w="3714750"/>
                <a:gridCol w="3714750"/>
              </a:tblGrid>
              <a:tr h="476250">
                <a:tc>
                  <a:txBody>
                    <a:bodyPr/>
                    <a:lstStyle/>
                    <a:p>
                      <a:r>
                        <a:rPr sz="1725" b="1">
                          <a:solidFill>
                            <a:srgbClr val="FFFFFF"/>
                          </a:solidFill>
                          <a:latin typeface="Arial"/>
                          <a:ea typeface="Arial"/>
                          <a:cs typeface="Arial"/>
                        </a:rPr>
                        <a:t>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Proposal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Condition / owner</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[Decision requested]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[proposal]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[condition / 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[Approval condition]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[proposal]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[condition / 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[Alternative]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[proposal]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[condition / owner]</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[Follow-up and minutes]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[proposal]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[condition / owner]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BD62FB02-1687-410C-AF69-7A04BE3078CF}"/>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Replace bracketed fields with approved figures, owners and dates. Keep the definitions and units consistent.</a:t>
            </a:r>
          </a:p>
        </p:txBody>
      </p:sp>
    </p:spTree>
    <p:extLst>
      <p:ext uri="{BB962C8B-B14F-4D97-AF65-F5344CB8AC3E}">
        <p14:creationId xmlns:p14="http://schemas.microsoft.com/office/powerpoint/2010/main" val="152131072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2026-09-26T16:16:04.8360000Z</dcterms:created>
  <dcterms:modified xsi:type="dcterms:W3CDTF">2026-09-26T16:16:04.8360000Z</dcterms:modified>
</coreProperties>
</file>