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webp" ContentType="image/webp"/>
  <Default Extension="svg" ContentType="image/svg+xml"/>
  <Default Extension="xlsx" ContentType="application/vnd.openxmlformats-officedocument.spreadsheetml.sheet"/>
  <Default Extension="fntdata" ContentType="application/x-fontdata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0">
  <p:sldMasterIdLst>
    <p:sldMasterId id="2147483648" r:id="rId1"/>
  </p:sldMasterIdLst>
  <p:sldIdLst>
    <p:sldId id="256" r:id="rId2"/>
    <p:sldId id="257" r:id="rId3"/>
    <p:sldId id="258" r:id="rId4"/>
  </p:sldIdLst>
  <p:sldSz cx="12192000" cy="6858000" type="screen16x9"/>
  <p:notesSz cx="6858000" cy="9144000"/>
  <p:embeddedFontLst>
    <p:embeddedFont>
      <p:font typeface="Inter" pitchFamily="34" charset="0"/>
      <p:regular r:id="rId5"/>
      <p:bold r:id="rId6"/>
      <p:italic r:id="rId7"/>
      <p:boldItalic r:id="rId8"/>
    </p:embeddedFont>
  </p:embeddedFontLst>
</p:presentation>
</file>

<file path=ppt/_rels/presentation.xml.rels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font" Target="fonts/font1.fntdata"/><Relationship Id="rId6" Type="http://schemas.openxmlformats.org/officeDocument/2006/relationships/font" Target="fonts/font2.fntdata"/><Relationship Id="rId7" Type="http://schemas.openxmlformats.org/officeDocument/2006/relationships/font" Target="fonts/font3.fntdata"/><Relationship Id="rId8" Type="http://schemas.openxmlformats.org/officeDocument/2006/relationships/font" Target="fonts/font4.fntdata"/></Relationships>
</file>

<file path=ppt/charts/_rels/chart1.xml.rels><Relationships xmlns="http://schemas.openxmlformats.org/package/2006/relationships"><Relationship Id="rId1" Type="http://schemas.openxmlformats.org/officeDocument/2006/relationships/package" Target="../embeddings/chart1.xlsx"/></Relationships>
</file>

<file path=ppt/charts/_rels/chart2.xml.rels><Relationships xmlns="http://schemas.openxmlformats.org/package/2006/relationships"><Relationship Id="rId1" Type="http://schemas.openxmlformats.org/officeDocument/2006/relationships/package" Target="../embeddings/char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 anchor="b" wrap="square" lIns="0" rIns="0" tIns="0" bIns="0"/>
          <a:lstStyle/>
          <a:p>
            <a:pPr algn="ctr"/>
            <a:r>
              <a:rPr lang="en-US" sz="1500" b="1">
                <a:solidFill>
                  <a:srgbClr val="1A211E"/>
                </a:solidFill>
                <a:latin typeface="Inter"/>
              </a:rPr>
              <a:t>Revenue, Q3 2026 actual vs plan (USD million)</a:t>
            </a:r>
            <a:endParaRPr lang="en-US"/>
          </a:p>
        </c:rich>
      </c:tx>
      <c:layout>
        <c:manualLayout>
          <c:xMode val="factor"/>
          <c:yMode val="factor"/>
          <c:wMode val="factor"/>
          <c:hMode val="factor"/>
          <c:x val="0.024390"/>
          <c:y val="0.019608"/>
          <c:w val="0.951220"/>
          <c:h val="0.059312"/>
        </c:manualLayout>
      </c:layout>
      <c:overlay val="0"/>
    </c:title>
    <c:autoTitleDeleted val="0"/>
    <c:plotArea>
      <c:layout>
        <c:manualLayout>
          <c:layoutTarget val="inner"/>
          <c:xMode val="factor"/>
          <c:yMode val="factor"/>
          <c:wMode val="factor"/>
          <c:hMode val="factor"/>
          <c:x val="0.087121"/>
          <c:y val="0.177349"/>
          <c:w val="0.869660"/>
          <c:h val="0.7077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Revenue (USD million)</c:v>
                </c:pt>
              </c:strCache>
            </c:strRef>
          </c:tx>
          <c:spPr>
            <a:solidFill>
              <a:srgbClr val="008573"/>
            </a:solidFill>
          </c:spPr>
          <c:dPt>
            <c:idx val="0"/>
            <c:spPr>
              <a:solidFill>
                <a:srgbClr val="008573"/>
              </a:solidFill>
            </c:spPr>
          </c:dPt>
          <c:dPt>
            <c:idx val="1"/>
            <c:spPr>
              <a:solidFill>
                <a:srgbClr val="008573"/>
              </a:solidFill>
            </c:spPr>
          </c:dPt>
          <c:cat>
            <c:strRef>
              <c:f>Sheet1!$B$1:$C$1</c:f>
              <c:strCache>
                <c:ptCount val="2"/>
                <c:pt idx="0">
                  <c:v>Q3 2026 plan</c:v>
                </c:pt>
                <c:pt idx="1">
                  <c:v>Q3 2026 actual</c:v>
                </c:pt>
              </c:strCache>
            </c:strRef>
          </c:cat>
          <c:val>
            <c:numRef>
              <c:f>Sheet1!$B$2:$C$2</c:f>
              <c:numCache>
                <c:formatCode>0.0</c:formatCode>
                <c:ptCount val="2"/>
                <c:pt idx="0">
                  <c:v>2.5</c:v>
                </c:pt>
                <c:pt idx="1">
                  <c:v>2.4</c:v>
                </c:pt>
              </c:numCache>
            </c:numRef>
          </c:val>
        </c:ser>
        <c:dLbls>
          <c:numFmt formatCode="0.0" sourceLinked="0"/>
          <c:dLblPos val="outEnd"/>
          <c:txPr>
            <a:bodyPr/>
            <a:lstStyle/>
            <a:p>
              <a:pPr>
                <a:defRPr sz="1200">
                  <a:solidFill>
                    <a:srgbClr val="5F6563"/>
                  </a:solidFill>
                  <a:latin typeface="Inter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</c:dLbls>
        <c:gapWidth val="50"/>
        <c:overlap val="0"/>
        <c:axId val="100"/>
        <c:axId val="200"/>
      </c:barChart>
      <c:catAx>
        <c:axId val="1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19050">
            <a:solidFill>
              <a:srgbClr val="B9BDBC"/>
            </a:solidFill>
          </a:ln>
        </c:spPr>
        <c:txPr>
          <a:bodyPr/>
          <a:lstStyle/>
          <a:p>
            <a:pPr>
              <a:defRPr sz="1200">
                <a:solidFill>
                  <a:srgbClr val="5F6563"/>
                </a:solidFill>
                <a:latin typeface="Inter"/>
              </a:defRPr>
            </a:pPr>
            <a:endParaRPr lang="en-US"/>
          </a:p>
        </c:txPr>
        <c:crossAx val="200"/>
        <c:crosses val="autoZero"/>
        <c:auto val="1"/>
        <c:lblAlgn val="ctr"/>
        <c:lblOffset val="100"/>
        <c:noMultiLvlLbl val="1"/>
      </c:catAx>
      <c:valAx>
        <c:axId val="200"/>
        <c:scaling>
          <c:orientation val="minMax"/>
          <c:min val="0"/>
          <c:max val="2.5"/>
        </c:scaling>
        <c:delete val="0"/>
        <c:axPos val="l"/>
        <c:numFmt formatCode="0.0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5F6563"/>
                </a:solidFill>
                <a:latin typeface="Inter"/>
              </a:defRPr>
            </a:pPr>
            <a:endParaRPr lang="en-US"/>
          </a:p>
        </c:txPr>
        <c:crossAx val="100"/>
        <c:crosses val="autoZero"/>
      </c:valAx>
    </c:plotArea>
    <c:plotVisOnly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 anchor="b" wrap="square" lIns="0" rIns="0" tIns="0" bIns="0"/>
          <a:lstStyle/>
          <a:p>
            <a:pPr algn="ctr"/>
            <a:r>
              <a:rPr lang="en-US" sz="1500" b="1">
                <a:solidFill>
                  <a:srgbClr val="1A211E"/>
                </a:solidFill>
                <a:latin typeface="Inter"/>
              </a:rPr>
              <a:t>Average onboarding duration, Q3 2026 (days)</a:t>
            </a:r>
            <a:endParaRPr lang="en-US"/>
          </a:p>
        </c:rich>
      </c:tx>
      <c:layout>
        <c:manualLayout>
          <c:xMode val="factor"/>
          <c:yMode val="factor"/>
          <c:wMode val="factor"/>
          <c:hMode val="factor"/>
          <c:x val="0.030000"/>
          <c:y val="0.020000"/>
          <c:w val="0.940000"/>
          <c:h val="0.060498"/>
        </c:manualLayout>
      </c:layout>
      <c:overlay val="0"/>
    </c:title>
    <c:autoTitleDeleted val="0"/>
    <c:plotArea>
      <c:layout>
        <c:manualLayout>
          <c:layoutTarget val="inner"/>
          <c:xMode val="factor"/>
          <c:yMode val="factor"/>
          <c:wMode val="factor"/>
          <c:hMode val="factor"/>
          <c:x val="0.099791"/>
          <c:y val="0.180896"/>
          <c:w val="0.854418"/>
          <c:h val="0.7019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Average onboarding duration (days)</c:v>
                </c:pt>
              </c:strCache>
            </c:strRef>
          </c:tx>
          <c:spPr>
            <a:solidFill>
              <a:srgbClr val="008573"/>
            </a:solidFill>
          </c:spPr>
          <c:dPt>
            <c:idx val="0"/>
            <c:spPr>
              <a:solidFill>
                <a:srgbClr val="008573"/>
              </a:solidFill>
            </c:spPr>
          </c:dPt>
          <c:dPt>
            <c:idx val="1"/>
            <c:spPr>
              <a:solidFill>
                <a:srgbClr val="008573"/>
              </a:solidFill>
            </c:spPr>
          </c:dPt>
          <c:cat>
            <c:strRef>
              <c:f>Sheet1!$B$1:$C$1</c:f>
              <c:strCache>
                <c:ptCount val="2"/>
                <c:pt idx="0">
                  <c:v>Target</c:v>
                </c:pt>
                <c:pt idx="1">
                  <c:v>Q3 2026 actual</c:v>
                </c:pt>
              </c:strCache>
            </c:strRef>
          </c:cat>
          <c:val>
            <c:numRef>
              <c:f>Sheet1!$B$2:$C$2</c:f>
              <c:numCache>
                <c:formatCode>0</c:formatCode>
                <c:ptCount val="2"/>
                <c:pt idx="0">
                  <c:v>14</c:v>
                </c:pt>
                <c:pt idx="1">
                  <c:v>21</c:v>
                </c:pt>
              </c:numCache>
            </c:numRef>
          </c:val>
        </c:ser>
        <c:dLbls>
          <c:numFmt formatCode="0" sourceLinked="0"/>
          <c:dLblPos val="outEnd"/>
          <c:txPr>
            <a:bodyPr/>
            <a:lstStyle/>
            <a:p>
              <a:pPr>
                <a:defRPr sz="1200">
                  <a:solidFill>
                    <a:srgbClr val="5F6563"/>
                  </a:solidFill>
                  <a:latin typeface="Inter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</c:dLbls>
        <c:gapWidth val="50"/>
        <c:overlap val="0"/>
        <c:axId val="100"/>
        <c:axId val="200"/>
      </c:barChart>
      <c:catAx>
        <c:axId val="1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19050">
            <a:solidFill>
              <a:srgbClr val="B9BDBC"/>
            </a:solidFill>
          </a:ln>
        </c:spPr>
        <c:txPr>
          <a:bodyPr/>
          <a:lstStyle/>
          <a:p>
            <a:pPr>
              <a:defRPr sz="1200">
                <a:solidFill>
                  <a:srgbClr val="5F6563"/>
                </a:solidFill>
                <a:latin typeface="Inter"/>
              </a:defRPr>
            </a:pPr>
            <a:endParaRPr lang="en-US"/>
          </a:p>
        </c:txPr>
        <c:crossAx val="200"/>
        <c:crosses val="autoZero"/>
        <c:auto val="1"/>
        <c:lblAlgn val="ctr"/>
        <c:lblOffset val="100"/>
        <c:noMultiLvlLbl val="1"/>
      </c:catAx>
      <c:valAx>
        <c:axId val="200"/>
        <c:scaling>
          <c:orientation val="minMax"/>
          <c:min val="0"/>
          <c:max val="21"/>
        </c:scaling>
        <c:delete val="0"/>
        <c:axPos val="l"/>
        <c:numFmt formatCode="0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5F6563"/>
                </a:solidFill>
                <a:latin typeface="Inter"/>
              </a:defRPr>
            </a:pPr>
            <a:endParaRPr lang="en-US"/>
          </a:p>
        </c:txPr>
        <c:crossAx val="100"/>
        <c:crosses val="autoZero"/>
      </c:valAx>
    </c:plotArea>
    <c:plotVisOnly val="1"/>
  </c:chart>
  <c:externalData r:id="rId1">
    <c:autoUpdate val="0"/>
  </c:externalData>
</c:chartSpace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1"/>
          </p:nvPr>
        </p:nvSpPr>
        <p:spPr>
          <a:xfrm>
            <a:off x="1016000" y="1981200"/>
            <a:ext cx="10160000" cy="1524000"/>
          </a:xfrm>
        </p:spPr>
        <p:txBody>
          <a:bodyPr/>
          <a:lstStyle/>
          <a:p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2"/>
          </p:nvPr>
        </p:nvSpPr>
        <p:spPr>
          <a:xfrm>
            <a:off x="2032000" y="3632200"/>
            <a:ext cx="8128000" cy="736600"/>
          </a:xfr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1"/>
          </p:nvPr>
        </p:nvSpPr>
        <p:spPr>
          <a:xfrm>
            <a:off x="685800" y="254000"/>
            <a:ext cx="10820400" cy="1066800"/>
          </a:xfrm>
        </p:spPr>
        <p:txBody>
          <a:bodyPr/>
          <a:lstStyle/>
          <a:p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type="obj" idx="2"/>
          </p:nvPr>
        </p:nvSpPr>
        <p:spPr>
          <a:xfrm>
            <a:off x="685800" y="1524000"/>
            <a:ext cx="10820400" cy="4445000"/>
          </a:xfrm>
        </p:spPr>
        <p:txBody>
          <a:bodyPr/>
          <a:lstStyle/>
          <a:p>
            <a:endParaRPr/>
          </a:p>
        </p:txBody>
      </p:sp>
      <p:sp>
        <p:nvSpPr>
          <p:cNvPr id="4" name="Sources Placeholder 3"/>
          <p:cNvSpPr>
            <a:spLocks noGrp="1"/>
          </p:cNvSpPr>
          <p:nvPr>
            <p:ph type="ftr" idx="3"/>
          </p:nvPr>
        </p:nvSpPr>
        <p:spPr>
          <a:xfrm>
            <a:off x="685800" y="6350000"/>
            <a:ext cx="10820400" cy="254000"/>
          </a:xfrm>
        </p:spPr>
        <p:txBody>
          <a:bodyPr/>
          <a:lstStyle/>
          <a:p>
            <a:endParaRPr/>
          </a:p>
        </p:txBody>
      </p:sp>
    </p:spTree>
  </p:cSld>
  <p:clrMapOvr>
    <a:masterClrMapping/>
  </p:clrMapOvr>
  <p:hf hdr="0" ftr="1" dt="0" sldNu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x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sing Title 1"/>
          <p:cNvSpPr>
            <a:spLocks noGrp="1"/>
          </p:cNvSpPr>
          <p:nvPr>
            <p:ph type="ctrTitle" idx="1"/>
          </p:nvPr>
        </p:nvSpPr>
        <p:spPr>
          <a:xfrm>
            <a:off x="1270000" y="2235200"/>
            <a:ext cx="9652000" cy="1473200"/>
          </a:xfrm>
        </p:spPr>
        <p:txBody>
          <a:bodyPr/>
          <a:lstStyle/>
          <a:p>
            <a:endParaRPr/>
          </a:p>
        </p:txBody>
      </p:sp>
      <p:sp>
        <p:nvSpPr>
          <p:cNvPr id="3" name="Contact Details 2"/>
          <p:cNvSpPr>
            <a:spLocks noGrp="1"/>
          </p:cNvSpPr>
          <p:nvPr>
            <p:ph type="subTitle" idx="2"/>
          </p:nvPr>
        </p:nvSpPr>
        <p:spPr>
          <a:xfrm>
            <a:off x="2286000" y="3784600"/>
            <a:ext cx="7620000" cy="685800"/>
          </a:xfr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/>
    <p:bodyStyle/>
    <p:otherStyle/>
  </p:txStyles>
</p:sldMaster>
</file>

<file path=ppt/slides/_rels/slide1.xml.rels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.xml"/></Relationships>
</file>

<file path=ppt/slides/_rels/slide2.xml.rels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2.xml"/></Relationships>
</file>

<file path=ppt/slides/_rels/slide3.xml.rels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D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 idx="1"/>
          </p:nvPr>
        </p:nvSpPr>
        <p:spPr>
          <a:xfrm>
            <a:off x="685800" y="254000"/>
            <a:ext cx="10820400" cy="1066800"/>
          </a:xfrm>
          <a:prstGeom prst="rect">
            <a:avLst/>
          </a:prstGeom>
          <a:noFill/>
          <a:ln>
            <a:noFill/>
          </a:ln>
        </p:spPr>
        <p:txBody>
          <a:bodyPr anchor="ctr" wrap="none" lIns="91440" rIns="91440" tIns="45720" bIns="45720">
            <a:normAutofit/>
          </a:bodyPr>
          <a:lstStyle/>
          <a:p>
            <a:pPr algn="l">
              <a:buNone/>
            </a:pPr>
            <a:r>
              <a:rPr sz="3000" b="1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Q3 2026 revenue finished USD 0.1 million below plan, a </a:t>
            </a:r>
            <a:br/>
            <a:r>
              <a:rPr sz="3000" b="1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-4% variance</a:t>
            </a:r>
            <a:endParaRPr/>
          </a:p>
        </p:txBody>
      </p:sp>
      <p:sp>
        <p:nvSpPr>
          <p:cNvPr id="3" name="Sources Placeholder 3"/>
          <p:cNvSpPr/>
          <p:nvPr>
            <p:ph type="ftr" idx="3"/>
          </p:nvPr>
        </p:nvSpPr>
        <p:spPr>
          <a:xfrm>
            <a:off x="685800" y="6350000"/>
            <a:ext cx="10820400" cy="254000"/>
          </a:xfrm>
          <a:prstGeom prst="rect">
            <a:avLst/>
          </a:prstGeom>
          <a:noFill/>
          <a:ln>
            <a:noFill/>
          </a:ln>
        </p:spPr>
        <p:txBody>
          <a:bodyPr anchor="b" wrap="none" lIns="91440" rIns="91440" tIns="45720" bIns="45720">
            <a:normAutofit/>
          </a:bodyPr>
          <a:lstStyle/>
          <a:p>
            <a:pPr algn="l">
              <a:buNone/>
            </a:pPr>
            <a:r>
              <a:rPr sz="900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Source: quarterly-operations-source.pdf, p. 1 · Fictional example — illustrative figures only.</a:t>
            </a:r>
            <a:endParaRPr/>
          </a:p>
        </p:txBody>
      </p:sp>
      <p:graphicFrame>
        <p:nvGraphicFramePr>
          <p:cNvPr id="4" name="Deckary_node_26a6adb432ec"/>
          <p:cNvGraphicFramePr/>
          <p:nvPr/>
        </p:nvGraphicFramePr>
        <p:xfrm>
          <a:off x="685800" y="1625600"/>
          <a:ext cx="62484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eckary Author|node_7dda33d8c4b9"/>
          <p:cNvSpPr txBox="1"/>
          <p:nvPr/>
        </p:nvSpPr>
        <p:spPr>
          <a:xfrm>
            <a:off x="7289800" y="1651000"/>
            <a:ext cx="4216400" cy="254000"/>
          </a:xfrm>
          <a:prstGeom prst="rect">
            <a:avLst/>
          </a:prstGeom>
          <a:noFill/>
          <a:ln>
            <a:noFill/>
          </a:ln>
        </p:spPr>
        <p:txBody>
          <a:bodyPr anchor="t" wrap="none" lIns="91440" rIns="91440" tIns="45720" bIns="45720">
            <a:normAutofit/>
          </a:bodyPr>
          <a:lstStyle/>
          <a:p>
            <a:pPr algn="l">
              <a:buNone/>
            </a:pPr>
            <a:r>
              <a:rPr sz="1200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Variance to plan</a:t>
            </a:r>
            <a:endParaRPr/>
          </a:p>
        </p:txBody>
      </p:sp>
      <p:sp>
        <p:nvSpPr>
          <p:cNvPr id="6" name="Deckary Author|node_eb7c1d7b8878"/>
          <p:cNvSpPr txBox="1"/>
          <p:nvPr/>
        </p:nvSpPr>
        <p:spPr>
          <a:xfrm>
            <a:off x="7289800" y="1930400"/>
            <a:ext cx="4216400" cy="558800"/>
          </a:xfrm>
          <a:prstGeom prst="rect">
            <a:avLst/>
          </a:prstGeom>
          <a:noFill/>
          <a:ln>
            <a:noFill/>
          </a:ln>
        </p:spPr>
        <p:txBody>
          <a:bodyPr anchor="t" wrap="none" lIns="91440" rIns="91440" tIns="45720" bIns="45720">
            <a:normAutofit/>
          </a:bodyPr>
          <a:lstStyle/>
          <a:p>
            <a:pPr algn="l">
              <a:buNone/>
            </a:pPr>
            <a:r>
              <a:rPr sz="3400" b="1">
                <a:solidFill>
                  <a:srgbClr val="CE2C31"/>
                </a:solidFill>
                <a:latin typeface="Inter"/>
                <a:ea typeface="Inter"/>
                <a:cs typeface="Inter"/>
              </a:rPr>
              <a:t xml:space="preserve">-USD 0.1 million</a:t>
            </a:r>
            <a:endParaRPr/>
          </a:p>
        </p:txBody>
      </p:sp>
      <p:sp>
        <p:nvSpPr>
          <p:cNvPr id="7" name="Deckary Author|node_37005f62d7a9"/>
          <p:cNvSpPr txBox="1"/>
          <p:nvPr/>
        </p:nvSpPr>
        <p:spPr>
          <a:xfrm>
            <a:off x="7289800" y="2540000"/>
            <a:ext cx="4216400" cy="304800"/>
          </a:xfrm>
          <a:prstGeom prst="rect">
            <a:avLst/>
          </a:prstGeom>
          <a:noFill/>
          <a:ln>
            <a:noFill/>
          </a:ln>
        </p:spPr>
        <p:txBody>
          <a:bodyPr anchor="t" wrap="none" lIns="91440" rIns="91440" tIns="45720" bIns="45720">
            <a:normAutofit/>
          </a:bodyPr>
          <a:lstStyle/>
          <a:p>
            <a:pPr algn="l">
              <a:buNone/>
            </a:pPr>
            <a:r>
              <a:rPr sz="1400" b="1">
                <a:solidFill>
                  <a:srgbClr val="CE2C31"/>
                </a:solidFill>
                <a:latin typeface="Inter"/>
                <a:ea typeface="Inter"/>
                <a:cs typeface="Inter"/>
              </a:rPr>
              <a:t xml:space="preserve">-4% variance</a:t>
            </a:r>
            <a:r>
              <a:rPr sz="1400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  (2.4 - 2.5) / 2.5</a:t>
            </a:r>
            <a:endParaRPr/>
          </a:p>
        </p:txBody>
      </p:sp>
      <p:sp>
        <p:nvSpPr>
          <p:cNvPr id="8" name="Deckary Author|node_ef8dc0d918ed"/>
          <p:cNvSpPr txBox="1"/>
          <p:nvPr/>
        </p:nvSpPr>
        <p:spPr>
          <a:xfrm>
            <a:off x="7289800" y="3048000"/>
            <a:ext cx="4216400" cy="1397000"/>
          </a:xfrm>
          <a:prstGeom prst="rect">
            <a:avLst/>
          </a:prstGeom>
          <a:noFill/>
          <a:ln>
            <a:noFill/>
          </a:ln>
        </p:spPr>
        <p:txBody>
          <a:bodyPr anchor="t" wrap="none" lIns="91440" rIns="91440" tIns="45720" bIns="45720">
            <a:normAutofit/>
          </a:bodyPr>
          <a:lstStyle/>
          <a:p>
            <a:pPr algn="l">
              <a:buNone/>
            </a:pPr>
            <a:r>
              <a:rPr sz="1300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Plan was USD 2.5 million against USD 2.4 million </a:t>
            </a:r>
            <a:br/>
            <a:r>
              <a:rPr sz="1300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actual.</a:t>
            </a:r>
            <a:endParaRPr/>
          </a:p>
          <a:p>
            <a:pPr algn="l">
              <a:buNone/>
            </a:pPr>
            <a:r>
              <a:rPr sz="1300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These are Q3 2026 quarter results, not an annual </a:t>
            </a:r>
            <a:br/>
            <a:r>
              <a:rPr sz="1300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forecast.</a:t>
            </a:r>
            <a:endParaRPr/>
          </a:p>
        </p:txBody>
      </p:sp>
      <p:sp>
        <p:nvSpPr>
          <p:cNvPr id="9" name="Deckary Author|node_03122b4de927"/>
          <p:cNvSpPr txBox="1"/>
          <p:nvPr/>
        </p:nvSpPr>
        <p:spPr>
          <a:xfrm>
            <a:off x="7289800" y="4546600"/>
            <a:ext cx="4216400" cy="965200"/>
          </a:xfrm>
          <a:prstGeom prst="rect">
            <a:avLst/>
          </a:prstGeom>
          <a:noFill/>
          <a:ln>
            <a:noFill/>
          </a:ln>
        </p:spPr>
        <p:txBody>
          <a:bodyPr anchor="t" wrap="none" lIns="91440" rIns="91440" tIns="45720" bIns="45720">
            <a:normAutofit/>
          </a:bodyPr>
          <a:lstStyle/>
          <a:p>
            <a:pPr algn="l">
              <a:buNone/>
            </a:pPr>
            <a:r>
              <a:rPr sz="1100" b="1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Not established in the report: </a:t>
            </a:r>
            <a:r>
              <a:rPr sz="1100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that the delayed launches or </a:t>
            </a:r>
            <a:br/>
            <a:r>
              <a:rPr sz="1100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onboarding time caused the revenue shortfall. The revenue </a:t>
            </a:r>
            <a:br/>
            <a:r>
              <a:rPr sz="1100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impact of the delays is not quantified.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D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 idx="1"/>
          </p:nvPr>
        </p:nvSpPr>
        <p:spPr>
          <a:xfrm>
            <a:off x="685800" y="254000"/>
            <a:ext cx="10820400" cy="1066800"/>
          </a:xfrm>
          <a:prstGeom prst="rect">
            <a:avLst/>
          </a:prstGeom>
          <a:noFill/>
          <a:ln>
            <a:noFill/>
          </a:ln>
        </p:spPr>
        <p:txBody>
          <a:bodyPr anchor="ctr" wrap="none" lIns="91440" rIns="91440" tIns="45720" bIns="45720">
            <a:normAutofit/>
          </a:bodyPr>
          <a:lstStyle/>
          <a:p>
            <a:pPr algn="l">
              <a:buNone/>
            </a:pPr>
            <a:r>
              <a:rPr sz="3000" b="1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Two enterprise launches were delayed while onboarding </a:t>
            </a:r>
            <a:br/>
            <a:r>
              <a:rPr sz="3000" b="1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ran 21 days against a 14-day target</a:t>
            </a:r>
            <a:endParaRPr/>
          </a:p>
        </p:txBody>
      </p:sp>
      <p:sp>
        <p:nvSpPr>
          <p:cNvPr id="3" name="Sources Placeholder 3"/>
          <p:cNvSpPr/>
          <p:nvPr>
            <p:ph type="ftr" idx="3"/>
          </p:nvPr>
        </p:nvSpPr>
        <p:spPr>
          <a:xfrm>
            <a:off x="685800" y="6350000"/>
            <a:ext cx="10820400" cy="254000"/>
          </a:xfrm>
          <a:prstGeom prst="rect">
            <a:avLst/>
          </a:prstGeom>
          <a:noFill/>
          <a:ln>
            <a:noFill/>
          </a:ln>
        </p:spPr>
        <p:txBody>
          <a:bodyPr anchor="b" wrap="none" lIns="91440" rIns="91440" tIns="45720" bIns="45720">
            <a:normAutofit/>
          </a:bodyPr>
          <a:lstStyle/>
          <a:p>
            <a:pPr algn="l">
              <a:buNone/>
            </a:pPr>
            <a:r>
              <a:rPr sz="900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Source: quarterly-operations-source.pdf, p. 1 · Fictional example — illustrative figures only.</a:t>
            </a:r>
            <a:endParaRPr/>
          </a:p>
        </p:txBody>
      </p:sp>
      <p:graphicFrame>
        <p:nvGraphicFramePr>
          <p:cNvPr id="4" name="Deckary_node_7ee5a7acf45d"/>
          <p:cNvGraphicFramePr/>
          <p:nvPr/>
        </p:nvGraphicFramePr>
        <p:xfrm>
          <a:off x="6426200" y="1625600"/>
          <a:ext cx="5080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Deckary Author|node_b8088415e197"/>
          <p:cNvSpPr txBox="1"/>
          <p:nvPr/>
        </p:nvSpPr>
        <p:spPr>
          <a:xfrm>
            <a:off x="685800" y="1651000"/>
            <a:ext cx="5384800" cy="609600"/>
          </a:xfrm>
          <a:prstGeom prst="rect">
            <a:avLst/>
          </a:prstGeom>
          <a:noFill/>
          <a:ln>
            <a:noFill/>
          </a:ln>
        </p:spPr>
        <p:txBody>
          <a:bodyPr anchor="t" wrap="none" lIns="91440" rIns="91440" tIns="45720" bIns="45720">
            <a:normAutofit/>
          </a:bodyPr>
          <a:lstStyle/>
          <a:p>
            <a:pPr algn="l">
              <a:buNone/>
            </a:pPr>
            <a:r>
              <a:rPr sz="1900" b="1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2 enterprise launches were delayed in Q3 </a:t>
            </a:r>
            <a:br/>
            <a:r>
              <a:rPr sz="1900" b="1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2026</a:t>
            </a:r>
            <a:endParaRPr/>
          </a:p>
        </p:txBody>
      </p:sp>
      <p:sp>
        <p:nvSpPr>
          <p:cNvPr id="6" name="Deckary Author|node_ef42bab6ce56"/>
          <p:cNvSpPr txBox="1"/>
          <p:nvPr/>
        </p:nvSpPr>
        <p:spPr>
          <a:xfrm>
            <a:off x="685800" y="2311400"/>
            <a:ext cx="5384800" cy="762000"/>
          </a:xfrm>
          <a:prstGeom prst="rect">
            <a:avLst/>
          </a:prstGeom>
          <a:noFill/>
          <a:ln>
            <a:noFill/>
          </a:ln>
        </p:spPr>
        <p:txBody>
          <a:bodyPr anchor="t" wrap="none" lIns="91440" rIns="91440" tIns="45720" bIns="45720">
            <a:normAutofit/>
          </a:bodyPr>
          <a:lstStyle/>
          <a:p>
            <a:pPr algn="l">
              <a:buNone/>
            </a:pPr>
            <a:r>
              <a:rPr sz="1400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Average onboarding took </a:t>
            </a:r>
            <a:r>
              <a:rPr sz="1400" b="1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21 days</a:t>
            </a:r>
            <a:r>
              <a:rPr sz="1400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 against a target of </a:t>
            </a:r>
            <a:r>
              <a:rPr sz="1400" b="1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14 days</a:t>
            </a:r>
            <a:r>
              <a:rPr sz="1400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 — </a:t>
            </a:r>
            <a:br/>
            <a:r>
              <a:rPr sz="1400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a gap of 7 days.</a:t>
            </a:r>
            <a:endParaRPr/>
          </a:p>
        </p:txBody>
      </p:sp>
      <p:sp>
        <p:nvSpPr>
          <p:cNvPr id="7" name="Deckary Author|node_ebab6ebd582e"/>
          <p:cNvSpPr txBox="1"/>
          <p:nvPr/>
        </p:nvSpPr>
        <p:spPr>
          <a:xfrm>
            <a:off x="685800" y="5003800"/>
            <a:ext cx="5384800" cy="660400"/>
          </a:xfrm>
          <a:prstGeom prst="rect">
            <a:avLst/>
          </a:prstGeom>
          <a:noFill/>
          <a:ln>
            <a:noFill/>
          </a:ln>
        </p:spPr>
        <p:txBody>
          <a:bodyPr anchor="t" wrap="none" lIns="91440" rIns="91440" tIns="45720" bIns="45720">
            <a:normAutofit/>
          </a:bodyPr>
          <a:lstStyle/>
          <a:p>
            <a:pPr algn="l">
              <a:buNone/>
            </a:pPr>
            <a:r>
              <a:rPr sz="1100" b="1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Caveats: </a:t>
            </a:r>
            <a:r>
              <a:rPr sz="1100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the report does not quantify how much revenue was affected by the </a:t>
            </a:r>
            <a:br/>
            <a:r>
              <a:rPr sz="1100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delays, and does not establish that onboarding time caused the revenue shortfall.</a:t>
            </a:r>
            <a:endParaRPr/>
          </a:p>
        </p:txBody>
      </p:sp>
      <p:graphicFrame>
        <p:nvGraphicFramePr>
          <p:cNvPr id="8" name="Deckary_node_5e89bce82241"/>
          <p:cNvGraphicFramePr/>
          <p:nvPr/>
        </p:nvGraphicFramePr>
        <p:xfrm>
          <a:off x="685800" y="3175000"/>
          <a:ext cx="5384800" cy="17018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217271"/>
                <a:gridCol w="1583765"/>
                <a:gridCol w="1583765"/>
              </a:tblGrid>
              <a:tr h="567267"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FAFEFD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Delivery metric</a:t>
                      </a:r>
                      <a:endParaRPr/>
                    </a:p>
                  </a:txBody>
                  <a:tcPr marL="101600" marR="101600" marT="101600" marB="1016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0D3D38"/>
                    </a:solidFill>
                  </a:tcPr>
                </a:tc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FAFEFD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Actual</a:t>
                      </a:r>
                      <a:endParaRPr/>
                    </a:p>
                  </a:txBody>
                  <a:tcPr marL="101600" marR="101600" marT="101600" marB="1016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0D3D38"/>
                    </a:solidFill>
                  </a:tcPr>
                </a:tc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050" b="1">
                          <a:solidFill>
                            <a:srgbClr val="FAFEFD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Target</a:t>
                      </a:r>
                      <a:endParaRPr/>
                    </a:p>
                  </a:txBody>
                  <a:tcPr marL="101600" marR="101600" marT="101600" marB="1016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0D3D38"/>
                    </a:solidFill>
                  </a:tcPr>
                </a:tc>
              </a:tr>
              <a:tr h="567267"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05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Launches delayed</a:t>
                      </a:r>
                      <a:endParaRPr/>
                    </a:p>
                  </a:txBody>
                  <a:tcPr marL="101600" marR="101600" marT="101600" marB="1016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05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2 launches</a:t>
                      </a:r>
                      <a:endParaRPr/>
                    </a:p>
                  </a:txBody>
                  <a:tcPr marL="101600" marR="101600" marT="101600" marB="1016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05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Not specified</a:t>
                      </a:r>
                      <a:endParaRPr/>
                    </a:p>
                  </a:txBody>
                  <a:tcPr marL="101600" marR="101600" marT="101600" marB="1016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7267"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05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Onboarding duration</a:t>
                      </a:r>
                      <a:endParaRPr/>
                    </a:p>
                  </a:txBody>
                  <a:tcPr marL="101600" marR="101600" marT="101600" marB="1016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EEF1F0"/>
                    </a:solidFill>
                  </a:tcPr>
                </a:tc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05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21 days</a:t>
                      </a:r>
                      <a:endParaRPr/>
                    </a:p>
                  </a:txBody>
                  <a:tcPr marL="101600" marR="101600" marT="101600" marB="1016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EEF1F0"/>
                    </a:solidFill>
                  </a:tcPr>
                </a:tc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05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14 days</a:t>
                      </a:r>
                      <a:endParaRPr/>
                    </a:p>
                  </a:txBody>
                  <a:tcPr marL="101600" marR="101600" marT="101600" marB="1016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EEF1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D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 idx="1"/>
          </p:nvPr>
        </p:nvSpPr>
        <p:spPr>
          <a:xfrm>
            <a:off x="685800" y="254000"/>
            <a:ext cx="10820400" cy="1066800"/>
          </a:xfrm>
          <a:prstGeom prst="rect">
            <a:avLst/>
          </a:prstGeom>
          <a:noFill/>
          <a:ln>
            <a:noFill/>
          </a:ln>
        </p:spPr>
        <p:txBody>
          <a:bodyPr anchor="ctr" wrap="none" lIns="91440" rIns="91440" tIns="45720" bIns="45720">
            <a:normAutofit/>
          </a:bodyPr>
          <a:lstStyle/>
          <a:p>
            <a:pPr algn="l">
              <a:buNone/>
            </a:pPr>
            <a:r>
              <a:rPr sz="3000" b="1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Operations requests approval for two implementation </a:t>
            </a:r>
            <a:br/>
            <a:r>
              <a:rPr sz="3000" b="1">
                <a:solidFill>
                  <a:srgbClr val="1A211E"/>
                </a:solidFill>
                <a:latin typeface="Inter"/>
                <a:ea typeface="Inter"/>
                <a:cs typeface="Inter"/>
              </a:rPr>
              <a:t xml:space="preserve">specialists over six weeks</a:t>
            </a:r>
            <a:endParaRPr/>
          </a:p>
        </p:txBody>
      </p:sp>
      <p:sp>
        <p:nvSpPr>
          <p:cNvPr id="3" name="Sources Placeholder 3"/>
          <p:cNvSpPr/>
          <p:nvPr>
            <p:ph type="ftr" idx="3"/>
          </p:nvPr>
        </p:nvSpPr>
        <p:spPr>
          <a:xfrm>
            <a:off x="685800" y="6350000"/>
            <a:ext cx="10820400" cy="254000"/>
          </a:xfrm>
          <a:prstGeom prst="rect">
            <a:avLst/>
          </a:prstGeom>
          <a:noFill/>
          <a:ln>
            <a:noFill/>
          </a:ln>
        </p:spPr>
        <p:txBody>
          <a:bodyPr anchor="b" wrap="none" lIns="91440" rIns="91440" tIns="45720" bIns="45720">
            <a:normAutofit/>
          </a:bodyPr>
          <a:lstStyle/>
          <a:p>
            <a:pPr algn="l">
              <a:buNone/>
            </a:pPr>
            <a:r>
              <a:rPr sz="900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Source: quarterly-operations-source.pdf, p. 1 · Fictional example — illustrative figures only.</a:t>
            </a:r>
            <a:endParaRPr/>
          </a:p>
        </p:txBody>
      </p:sp>
      <p:grpSp>
        <p:nvGrpSpPr>
          <p:cNvPr id="4" name="Deckary Author|node_87b5c01b36be"/>
          <p:cNvGrpSpPr/>
          <p:nvPr/>
        </p:nvGrpSpPr>
        <p:grpSpPr>
          <a:xfrm rot="0">
            <a:off x="685800" y="1524000"/>
            <a:ext cx="10820400" cy="914400"/>
            <a:chOff x="0" y="0"/>
            <a:chExt cx="10820400" cy="914400"/>
          </a:xfrm>
        </p:grpSpPr>
        <p:sp>
          <p:nvSpPr>
            <p:cNvPr id="5" name="Deckary Author|node_87b5c01b36be__background"/>
            <p:cNvSpPr/>
            <p:nvPr/>
          </p:nvSpPr>
          <p:spPr>
            <a:xfrm>
              <a:off x="0" y="0"/>
              <a:ext cx="10820400" cy="914400"/>
            </a:xfrm>
            <a:prstGeom prst="rect">
              <a:avLst/>
            </a:prstGeom>
            <a:solidFill>
              <a:srgbClr val="EEF1F0"/>
            </a:solidFill>
            <a:ln w="12700">
              <a:solidFill>
                <a:srgbClr val="008573"/>
              </a:solidFill>
            </a:ln>
          </p:spPr>
        </p:sp>
        <p:sp>
          <p:nvSpPr>
            <p:cNvPr id="6" name="Deckary Author|node_cc3f042ffd90"/>
            <p:cNvSpPr txBox="1"/>
            <p:nvPr/>
          </p:nvSpPr>
          <p:spPr>
            <a:xfrm>
              <a:off x="203200" y="177800"/>
              <a:ext cx="10414000" cy="558800"/>
            </a:xfrm>
            <a:prstGeom prst="rect">
              <a:avLst/>
            </a:prstGeom>
            <a:noFill/>
            <a:ln>
              <a:noFill/>
            </a:ln>
          </p:spPr>
          <p:txBody>
            <a:bodyPr anchor="t" wrap="none" lIns="91440" rIns="91440" tIns="45720" bIns="45720">
              <a:normAutofit/>
            </a:bodyPr>
            <a:lstStyle/>
            <a:p>
              <a:pPr algn="l">
                <a:buNone/>
              </a:pPr>
              <a:r>
                <a:rPr sz="1900" b="1">
                  <a:solidFill>
                    <a:srgbClr val="1A211E"/>
                  </a:solidFill>
                  <a:latin typeface="Inter"/>
                  <a:ea typeface="Inter"/>
                  <a:cs typeface="Inter"/>
                </a:rPr>
                <a:t xml:space="preserve">Proposed decision: approve two implementation specialists for six weeks</a:t>
              </a:r>
              <a:endParaRPr/>
            </a:p>
          </p:txBody>
        </p:sp>
      </p:grpSp>
      <p:graphicFrame>
        <p:nvGraphicFramePr>
          <p:cNvPr id="7" name="Deckary_node_94ca86cbfbf6"/>
          <p:cNvGraphicFramePr/>
          <p:nvPr/>
        </p:nvGraphicFramePr>
        <p:xfrm>
          <a:off x="685800" y="2667000"/>
          <a:ext cx="10820400" cy="21336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705100"/>
                <a:gridCol w="8115300"/>
              </a:tblGrid>
              <a:tr h="426720"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200" b="1">
                          <a:solidFill>
                            <a:srgbClr val="FAFEFD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Field</a:t>
                      </a:r>
                      <a:endParaRPr/>
                    </a:p>
                  </a:txBody>
                  <a:tcPr marL="152400" marR="152400" marT="114300" marB="1143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0D3D38"/>
                    </a:solidFill>
                  </a:tcPr>
                </a:tc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200" b="1">
                          <a:solidFill>
                            <a:srgbClr val="FAFEFD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Detail</a:t>
                      </a:r>
                      <a:endParaRPr/>
                    </a:p>
                  </a:txBody>
                  <a:tcPr marL="152400" marR="152400" marT="114300" marB="1143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0D3D38"/>
                    </a:solidFill>
                  </a:tcPr>
                </a:tc>
              </a:tr>
              <a:tr h="426720"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20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Requested resource</a:t>
                      </a:r>
                      <a:endParaRPr/>
                    </a:p>
                  </a:txBody>
                  <a:tcPr marL="152400" marR="152400" marT="114300" marB="1143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20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Two implementation specialists</a:t>
                      </a:r>
                      <a:endParaRPr/>
                    </a:p>
                  </a:txBody>
                  <a:tcPr marL="152400" marR="152400" marT="114300" marB="1143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6720"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20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Duration</a:t>
                      </a:r>
                      <a:endParaRPr/>
                    </a:p>
                  </a:txBody>
                  <a:tcPr marL="152400" marR="152400" marT="114300" marB="1143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EEF1F0"/>
                    </a:solidFill>
                  </a:tcPr>
                </a:tc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20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Six weeks</a:t>
                      </a:r>
                      <a:endParaRPr/>
                    </a:p>
                  </a:txBody>
                  <a:tcPr marL="152400" marR="152400" marT="114300" marB="1143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EEF1F0"/>
                    </a:solidFill>
                  </a:tcPr>
                </a:tc>
              </a:tr>
              <a:tr h="426720"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20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Purpose</a:t>
                      </a:r>
                      <a:endParaRPr/>
                    </a:p>
                  </a:txBody>
                  <a:tcPr marL="152400" marR="152400" marT="114300" marB="1143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20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Support enterprise launches and onboarding</a:t>
                      </a:r>
                      <a:endParaRPr/>
                    </a:p>
                  </a:txBody>
                  <a:tcPr marL="152400" marR="152400" marT="114300" marB="1143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26720"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200" b="0">
                          <a:solidFill>
                            <a:srgbClr val="1A211E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Status</a:t>
                      </a:r>
                      <a:endParaRPr/>
                    </a:p>
                  </a:txBody>
                  <a:tcPr marL="152400" marR="152400" marT="114300" marB="1143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EEF1F0"/>
                    </a:solidFill>
                  </a:tcPr>
                </a:tc>
                <a:tc>
                  <a:txBody>
                    <a:bodyPr anchor="t" wrap="square" lIns="91440" rIns="91440" tIns="45720" bIns="4572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200" b="1">
                          <a:solidFill>
                            <a:srgbClr val="008573"/>
                          </a:solidFill>
                          <a:latin typeface="Inter"/>
                          <a:ea typeface="Inter"/>
                          <a:cs typeface="Inter"/>
                        </a:rPr>
                        <a:t xml:space="preserve">Proposed — approval has not been granted</a:t>
                      </a:r>
                      <a:endParaRPr/>
                    </a:p>
                  </a:txBody>
                  <a:tcPr marL="152400" marR="152400" marT="114300" marB="114300" anchor="t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rgbClr val="B9BDBC"/>
                      </a:solidFill>
                      <a:prstDash val="solid"/>
                    </a:lnT>
                    <a:lnB w="12700">
                      <a:solidFill>
                        <a:srgbClr val="B9BDBC"/>
                      </a:solidFill>
                      <a:prstDash val="solid"/>
                    </a:lnB>
                    <a:solidFill>
                      <a:srgbClr val="EEF1F0"/>
                    </a:solidFill>
                  </a:tcPr>
                </a:tc>
              </a:tr>
            </a:tbl>
          </a:graphicData>
        </a:graphic>
      </p:graphicFrame>
      <p:sp>
        <p:nvSpPr>
          <p:cNvPr id="8" name="Deckary Author|node_6a63ada27644"/>
          <p:cNvSpPr txBox="1"/>
          <p:nvPr/>
        </p:nvSpPr>
        <p:spPr>
          <a:xfrm>
            <a:off x="685800" y="4927600"/>
            <a:ext cx="10820400" cy="914400"/>
          </a:xfrm>
          <a:prstGeom prst="rect">
            <a:avLst/>
          </a:prstGeom>
          <a:noFill/>
          <a:ln>
            <a:noFill/>
          </a:ln>
        </p:spPr>
        <p:txBody>
          <a:bodyPr anchor="t" wrap="none" lIns="91440" rIns="91440" tIns="45720" bIns="45720">
            <a:normAutofit/>
          </a:bodyPr>
          <a:lstStyle/>
          <a:p>
            <a:pPr algn="l">
              <a:buNone/>
            </a:pPr>
            <a:r>
              <a:rPr sz="1200" b="1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Not estimated in the report: </a:t>
            </a:r>
            <a:r>
              <a:rPr sz="1200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staffing cost, a recovery date, revenue uplift, or a guaranteed reduction in onboarding time.</a:t>
            </a:r>
            <a:endParaRPr/>
          </a:p>
          <a:p>
            <a:pPr algn="l">
              <a:buNone/>
            </a:pPr>
            <a:r>
              <a:rPr sz="1200">
                <a:solidFill>
                  <a:srgbClr val="5F6563"/>
                </a:solidFill>
                <a:latin typeface="Inter"/>
                <a:ea typeface="Inter"/>
                <a:cs typeface="Inter"/>
              </a:rPr>
              <a:t xml:space="preserve">Status: proposed staffing decision only; approval has not been granted. All figures are illustrative.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ckary Web">
  <a:themeElements>
    <a:clrScheme name="Deckary">
      <a:dk1>
        <a:srgbClr val="1A211E"/>
      </a:dk1>
      <a:lt1>
        <a:srgbClr val="FBFDFC"/>
      </a:lt1>
      <a:dk2>
        <a:srgbClr val="0D3D38"/>
      </a:dk2>
      <a:lt2>
        <a:srgbClr val="EEF1F0"/>
      </a:lt2>
      <a:accent1>
        <a:srgbClr val="008573"/>
      </a:accent1>
      <a:accent2>
        <a:srgbClr val="0E766E"/>
      </a:accent2>
      <a:accent3>
        <a:srgbClr val="138A7E"/>
      </a:accent3>
      <a:accent4>
        <a:srgbClr val="1F9D8B"/>
      </a:accent4>
      <a:accent5>
        <a:srgbClr val="287F78"/>
      </a:accent5>
      <a:accent6>
        <a:srgbClr val="0D5F59"/>
      </a:accent6>
      <a:hlink>
        <a:srgbClr val="0563C1"/>
      </a:hlink>
      <a:folHlink>
        <a:srgbClr val="954F72"/>
      </a:folHlink>
    </a:clrScheme>
    <a:fontScheme name="Deckary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Deckary">
      <a:fillStyleLst>
        <a:solidFill>
          <a:schemeClr val="phClr"/>
        </a:solidFill>
        <a:solidFill>
          <a:schemeClr val="phClr">
            <a:tint val="95000"/>
            <a:satMod val="105000"/>
          </a:schemeClr>
        </a:solidFill>
        <a:solidFill>
          <a:schemeClr val="phClr">
            <a:shade val="85000"/>
          </a:schemeClr>
        </a:soli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85000"/>
          </a:schemeClr>
        </a:solidFill>
      </a:bgFillStyleLst>
    </a:fmtScheme>
  </a:themeElements>
  <a:objectDefaults/>
  <a:extraClrSchemeLst/>
  <a:extLst>
    <a:ext uri="https://deckary.com/schemas/web-deck-theme/1">
      <deckary:webDeckTheme xmlns:deckary="https://deckary.com/schemas/web-deck-theme/1" version="1" encoding="base64-json">eyJpZCI6Im1vZGVybi10ZWFsLXYxIiwibmFtZSI6Ik1vZGVybiB0ZWFsIiwiY29sb3JzIjp7ImNhbnZhcyI6IiNGQkZERkMiLCJzdXJmYWNlIjoiI0ZGRkZGRiIsInN1cmZhY2VNdXRlZCI6IiNFRUYxRjAiLCJ0ZXh0UHJpbWFyeSI6IiMxQTIxMUUiLCJ0ZXh0U2Vjb25kYXJ5IjoiIzVGNjU2MyIsInRleHRPbkFjY2VudCI6IiNGRkZGRkYiLCJjYW52YXNJbnZlcnNlIjoiIzBEM0QzOCIsInRleHRPbkludmVyc2UiOiIjRkFGRUZEIiwidGV4dE11dGVkT25JbnZlcnNlIjoiIzgzQ0RDMSIsInBvc2l0aXZlIjoiIzIxODM1OCIsIm5lZ2F0aXZlIjoiI0NFMkMzMSIsIndhcm5pbmciOiIjQTE1QzAwIiwiYWNjZW50MSI6IiMwMDg1NzMiLCJhY2NlbnQyIjoiIzBFNzY2RSIsImFjY2VudDMiOiIjMTM4QTdFIiwiYWNjZW50NCI6IiMxRjlEOEIiLCJhY2NlbnQ1IjoiIzI4N0Y3OCIsImFjY2VudDYiOiIjMEQ1RjU5In0sImZvbnRzIjp7ImhlYWRpbmciOiJJbnRlciIsImJvZHkiOiJJbnRlciJ9fQ==</deckary:webDeckTheme>
    </a:ext>
  </a:extLst>
</a:theme>
</file>

<file path=docProps/app.xml><?xml version="1.0" encoding="utf-8"?>
<Properties xmlns="http://schemas.openxmlformats.org/officeDocument/2006/extended-properties">
  <Application>Deckary</Application>
  <PresentationFormat>Widescreen</PresentationFormat>
</Properties>
</file>

<file path=docProps/core.xml><?xml version="1.0" encoding="utf-8"?>
<cp:coreProperties xmlns:cp="http://schemas.openxmlformats.org/package/2006/metadata/core-properties" xmlns:dc="http://purl.org/dc/elements/1.1/">
  <dc:title>Deckary Web Presentation</dc:title>
  <dc:creator>Deckary</dc:creator>
</cp:coreProperties>
</file>