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Planned spend ($k)</c:v>
                </c:pt>
              </c:strCache>
            </c:strRef>
          </c:tx>
          <c:spPr>
            <a:solidFill>
              <a:srgbClr val="A3A29C"/>
            </a:solidFill>
          </c:spPr>
          <c:cat>
            <c:strRef>
              <c:f>Sheet1!$A$2:$A$6</c:f>
              <c:strCache>
                <c:ptCount val="5"/>
                <c:pt idx="0">
                  <c:v>Mar</c:v>
                </c:pt>
                <c:pt idx="1">
                  <c:v>Apr</c:v>
                </c:pt>
                <c:pt idx="2">
                  <c:v>May</c:v>
                </c:pt>
                <c:pt idx="3">
                  <c:v>Jun</c:v>
                </c:pt>
                <c:pt idx="4">
                  <c:v>Jul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400</c:v>
                </c:pt>
                <c:pt idx="1">
                  <c:v>460</c:v>
                </c:pt>
                <c:pt idx="2">
                  <c:v>480</c:v>
                </c:pt>
                <c:pt idx="3">
                  <c:v>470</c:v>
                </c:pt>
                <c:pt idx="4">
                  <c:v>450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 spend ($k)</c:v>
                </c:pt>
              </c:strCache>
            </c:strRef>
          </c:tx>
          <c:spPr>
            <a:solidFill>
              <a:srgbClr val="D65835"/>
            </a:solidFill>
          </c:spPr>
          <c:cat>
            <c:strRef>
              <c:f>Sheet1!$A$2:$A$6</c:f>
              <c:strCache>
                <c:ptCount val="5"/>
                <c:pt idx="0">
                  <c:v>Mar</c:v>
                </c:pt>
                <c:pt idx="1">
                  <c:v>Apr</c:v>
                </c:pt>
                <c:pt idx="2">
                  <c:v>May</c:v>
                </c:pt>
                <c:pt idx="3">
                  <c:v>Jun</c:v>
                </c:pt>
                <c:pt idx="4">
                  <c:v>Jul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380</c:v>
                </c:pt>
                <c:pt idx="1">
                  <c:v>450</c:v>
                </c:pt>
                <c:pt idx="2">
                  <c:v>470</c:v>
                </c:pt>
                <c:pt idx="3">
                  <c:v>500</c:v>
                </c:pt>
                <c:pt idx="4">
                  <c:v>510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200">
              <a:latin typeface="Arial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658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1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25" b="1">
                <a:solidFill>
                  <a:srgbClr val="787771"/>
                </a:solidFill>
                <a:latin typeface="Arial"/>
              </a:rPr>
              <a:t>PROJECT ATLAS · ERP MIGRATION · WEEK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66750"/>
            <a:ext cx="108204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50" b="1">
                <a:solidFill>
                  <a:srgbClr val="26251E"/>
                </a:solidFill>
                <a:latin typeface="Arial"/>
              </a:rPr>
              <a:t>Status update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85800" y="1333500"/>
            <a:ext cx="10820400" cy="0"/>
          </a:xfrm>
          <a:prstGeom prst="line">
            <a:avLst/>
          </a:prstGeom>
          <a:ln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643890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Illustrative example · Fictional company and sample data · Test task 3 of 3 (PowerPoint)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0" y="643890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>
                <a:solidFill>
                  <a:srgbClr val="787771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619250"/>
            <a:ext cx="10820400" cy="457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Data migration test cycle 2 completed 14 Jul; 3.1% of customer records failed validation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Integration testing with the warehouse system started 21 Jul; 62% of test scripts passed so far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Training materials drafted for finance and procurement users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Vendor change: lead functional consultant replaced on 18 Jul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Budget: $2.31M spent of $3.40M (68%) with 72% of the timeline elapsed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Cutover rehearsal 1 moved from 28 Jul to 11 Aug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Risk: the August month-end close overlaps the go-live window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Decision needed: see slide 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658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1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25" b="1">
                <a:solidFill>
                  <a:srgbClr val="787771"/>
                </a:solidFill>
                <a:latin typeface="Arial"/>
              </a:rPr>
              <a:t>PROJECT ATLAS · ERP MIGRATION · WEEK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66750"/>
            <a:ext cx="108204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50" b="1">
                <a:solidFill>
                  <a:srgbClr val="26251E"/>
                </a:solidFill>
                <a:latin typeface="Arial"/>
              </a:rPr>
              <a:t>Timeline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85800" y="1333500"/>
            <a:ext cx="10820400" cy="0"/>
          </a:xfrm>
          <a:prstGeom prst="line">
            <a:avLst/>
          </a:prstGeom>
          <a:ln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643890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Illustrative example · Fictional company and sample data · Test task 3 of 3 (PowerPoint)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0" y="643890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>
                <a:solidFill>
                  <a:srgbClr val="787771"/>
                </a:solidFill>
                <a:latin typeface="Arial"/>
              </a:rPr>
              <a:t>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714500"/>
          <a:ext cx="108204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/>
                <a:gridCol w="2190750"/>
                <a:gridCol w="2724150"/>
                <a:gridCol w="1714500"/>
              </a:tblGrid>
              <a:tr h="5715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Milestone</a:t>
                      </a:r>
                    </a:p>
                  </a:txBody>
                  <a:tcPr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Planned</a:t>
                      </a:r>
                    </a:p>
                  </a:txBody>
                  <a:tcPr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Forecast</a:t>
                      </a:r>
                    </a:p>
                  </a:txBody>
                  <a:tcPr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>
                    <a:solidFill>
                      <a:srgbClr val="26251E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Design sign-off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15 Mar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15 Mar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Done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Build complete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30 May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6 Jun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Done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System integration testing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21 Jul–1 Aug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21 Jul–15 Aug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In progress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Cutover rehearsal 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28 Jul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11 Aug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Moved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Go-live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3 Aug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24 Aug (proposed)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26251E"/>
                          </a:solidFill>
                          <a:latin typeface="Arial"/>
                        </a:rPr>
                        <a:t>At risk</a:t>
                      </a:r>
                    </a:p>
                  </a:txBody>
                  <a:tcPr>
                    <a:solidFill>
                      <a:srgbClr val="F7F7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658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1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25" b="1">
                <a:solidFill>
                  <a:srgbClr val="787771"/>
                </a:solidFill>
                <a:latin typeface="Arial"/>
              </a:rPr>
              <a:t>PROJECT ATLAS · ERP MIGRATION · WEEK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66750"/>
            <a:ext cx="108204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50" b="1">
                <a:solidFill>
                  <a:srgbClr val="26251E"/>
                </a:solidFill>
                <a:latin typeface="Arial"/>
              </a:rPr>
              <a:t>Budget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85800" y="1333500"/>
            <a:ext cx="10820400" cy="0"/>
          </a:xfrm>
          <a:prstGeom prst="line">
            <a:avLst/>
          </a:prstGeom>
          <a:ln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643890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Illustrative example · Fictional company and sample data · Test task 3 of 3 (PowerPoint)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0" y="643890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>
                <a:solidFill>
                  <a:srgbClr val="787771"/>
                </a:solidFill>
                <a:latin typeface="Arial"/>
              </a:rPr>
              <a:t>3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685800" y="1619250"/>
          <a:ext cx="7239000" cy="44767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286750" y="1809750"/>
            <a:ext cx="3238500" cy="419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6251E"/>
                </a:solidFill>
                <a:latin typeface="Arial"/>
              </a:rPr>
              <a:t>• Spend to date: $2.31M vs $2.26M planned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26251E"/>
                </a:solidFill>
                <a:latin typeface="Arial"/>
              </a:rPr>
              <a:t>• Total budget: $3.40M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26251E"/>
                </a:solidFill>
                <a:latin typeface="Arial"/>
              </a:rPr>
              <a:t>• June and July ran above plan because of extra test resources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26251E"/>
                </a:solidFill>
                <a:latin typeface="Arial"/>
              </a:rPr>
              <a:t>• A three-week go-live delay adds an estimated $85k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658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81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25" b="1">
                <a:solidFill>
                  <a:srgbClr val="787771"/>
                </a:solidFill>
                <a:latin typeface="Arial"/>
              </a:rPr>
              <a:t>PROJECT ATLAS · ERP MIGRATION · WEEK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66750"/>
            <a:ext cx="108204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50" b="1">
                <a:solidFill>
                  <a:srgbClr val="26251E"/>
                </a:solidFill>
                <a:latin typeface="Arial"/>
              </a:rPr>
              <a:t>Next steps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85800" y="1333500"/>
            <a:ext cx="10820400" cy="0"/>
          </a:xfrm>
          <a:prstGeom prst="line">
            <a:avLst/>
          </a:prstGeom>
          <a:ln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5800" y="643890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Illustrative example · Fictional company and sample data · Test task 3 of 3 (PowerPoint)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9000" y="6438900"/>
            <a:ext cx="457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>
                <a:solidFill>
                  <a:srgbClr val="787771"/>
                </a:solidFill>
                <a:latin typeface="Arial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619250"/>
            <a:ext cx="10820400" cy="457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Fix the customer-record validation failures before test cycle 3 (data team, by 1 Aug)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Complete integration testing with the warehouse system (by 15 Aug)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Run cutover rehearsal 1 on 11 Aug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Finalise the training schedule with finance and procurement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Onboard the replacement functional consultant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26251E"/>
                </a:solidFill>
                <a:latin typeface="Arial"/>
              </a:rPr>
              <a:t>• Steering committee: approve moving go-live from 3 Aug to 24 Aug, so it clears the August close (cost about $85k)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