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solidFill>
                  <a:srgbClr val="26251E"/>
                </a:solidFill>
                <a:latin typeface="Arial"/>
              </a:rPr>
              <a:t>Revenue, $m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A3A29C"/>
            </a:solidFill>
          </c:spPr>
          <c:cat>
            <c:strRef>
              <c:f>Sheet1!$A$2:$A$4</c:f>
              <c:strCache>
                <c:ptCount val="3"/>
                <c:pt idx="0">
                  <c:v>FY2024</c:v>
                </c:pt>
                <c:pt idx="1">
                  <c:v>FY2025</c:v>
                </c:pt>
                <c:pt idx="2">
                  <c:v>FY2026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412.0</c:v>
                </c:pt>
                <c:pt idx="1">
                  <c:v>438.5</c:v>
                </c:pt>
                <c:pt idx="2">
                  <c:v>449.0</c:v>
                </c:pt>
              </c:numCache>
            </c:numRef>
          </c:val>
        </c:ser>
        <c:dLbls>
          <c:numFmt formatCode="0" sourceLinked="0"/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EDCD4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6251E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solidFill>
                  <a:srgbClr val="26251E"/>
                </a:solidFill>
                <a:latin typeface="Arial"/>
              </a:rPr>
              <a:t>EBITDA margin, %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EBITDA margin (%)</c:v>
                </c:pt>
              </c:strCache>
            </c:strRef>
          </c:tx>
          <c:spPr>
            <a:solidFill>
              <a:srgbClr val="D65835"/>
            </a:solidFill>
          </c:spPr>
          <c:cat>
            <c:strRef>
              <c:f>Sheet1!$A$2:$A$4</c:f>
              <c:strCache>
                <c:ptCount val="3"/>
                <c:pt idx="0">
                  <c:v>FY2024</c:v>
                </c:pt>
                <c:pt idx="1">
                  <c:v>FY2025</c:v>
                </c:pt>
                <c:pt idx="2">
                  <c:v>FY2026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8.6</c:v>
                </c:pt>
                <c:pt idx="1">
                  <c:v>7.3</c:v>
                </c:pt>
                <c:pt idx="2">
                  <c:v>6.2</c:v>
                </c:pt>
              </c:numCache>
            </c:numRef>
          </c:val>
        </c:ser>
        <c:dLbls>
          <c:numFmt formatCode="0.0" sourceLinked="0"/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EDCD4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6251E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FFFFFF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FY2024 margin</c:v>
                </c:pt>
                <c:pt idx="1">
                  <c:v>Freight</c:v>
                </c:pt>
                <c:pt idx="2">
                  <c:v>Warehouse labour</c:v>
                </c:pt>
                <c:pt idx="3">
                  <c:v>Energy</c:v>
                </c:pt>
                <c:pt idx="4">
                  <c:v>Other opex</c:v>
                </c:pt>
                <c:pt idx="5">
                  <c:v>Price and mix</c:v>
                </c:pt>
                <c:pt idx="6">
                  <c:v>FY2026 margin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7.3</c:v>
                </c:pt>
                <c:pt idx="2">
                  <c:v>6.5</c:v>
                </c:pt>
                <c:pt idx="3">
                  <c:v>6.1</c:v>
                </c:pt>
                <c:pt idx="4">
                  <c:v>5.8</c:v>
                </c:pt>
                <c:pt idx="5">
                  <c:v>5.8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26251E"/>
            </a:solidFill>
          </c:spPr>
          <c:dLbls>
            <c:numFmt formatCode="0.0;;;" sourceLinked="0"/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FY2024 margin</c:v>
                </c:pt>
                <c:pt idx="1">
                  <c:v>Freight</c:v>
                </c:pt>
                <c:pt idx="2">
                  <c:v>Warehouse labour</c:v>
                </c:pt>
                <c:pt idx="3">
                  <c:v>Energy</c:v>
                </c:pt>
                <c:pt idx="4">
                  <c:v>Other opex</c:v>
                </c:pt>
                <c:pt idx="5">
                  <c:v>Price and mix</c:v>
                </c:pt>
                <c:pt idx="6">
                  <c:v>FY2026 margin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D65835"/>
            </a:solidFill>
          </c:spPr>
          <c:dLbls>
            <c:numFmt formatCode="&quot;-&quot;0.0;;;" sourceLinked="0"/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FY2024 margin</c:v>
                </c:pt>
                <c:pt idx="1">
                  <c:v>Freight</c:v>
                </c:pt>
                <c:pt idx="2">
                  <c:v>Warehouse labour</c:v>
                </c:pt>
                <c:pt idx="3">
                  <c:v>Energy</c:v>
                </c:pt>
                <c:pt idx="4">
                  <c:v>Other opex</c:v>
                </c:pt>
                <c:pt idx="5">
                  <c:v>Price and mix</c:v>
                </c:pt>
                <c:pt idx="6">
                  <c:v>FY2026 margin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1.3</c:v>
                </c:pt>
                <c:pt idx="2">
                  <c:v>0.8</c:v>
                </c:pt>
                <c:pt idx="3">
                  <c:v>0.4</c:v>
                </c:pt>
                <c:pt idx="4">
                  <c:v>0.3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A3A29C"/>
            </a:solidFill>
          </c:spPr>
          <c:dLbls>
            <c:numFmt formatCode="&quot;+&quot;0.0;;;" sourceLinked="0"/>
            <c:txPr>
              <a:bodyPr/>
              <a:lstStyle/>
              <a:p>
                <a:pPr>
                  <a:defRPr sz="1200" b="1">
                    <a:solidFill>
                      <a:srgbClr val="26251E"/>
                    </a:solidFill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Sheet1!$A$2:$A$8</c:f>
              <c:strCache>
                <c:ptCount val="7"/>
                <c:pt idx="0">
                  <c:v>FY2024 margin</c:v>
                </c:pt>
                <c:pt idx="1">
                  <c:v>Freight</c:v>
                </c:pt>
                <c:pt idx="2">
                  <c:v>Warehouse labour</c:v>
                </c:pt>
                <c:pt idx="3">
                  <c:v>Energy</c:v>
                </c:pt>
                <c:pt idx="4">
                  <c:v>Other opex</c:v>
                </c:pt>
                <c:pt idx="5">
                  <c:v>Price and mix</c:v>
                </c:pt>
                <c:pt idx="6">
                  <c:v>FY2026 margin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0.4</c:v>
                </c:pt>
                <c:pt idx="6">
                  <c:v>0</c:v>
                </c:pt>
              </c:numCache>
            </c:numRef>
          </c:val>
        </c:ser>
        <c:gapWidth val="4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EDCD4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9.5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26251E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Funded now</c:v>
                </c:pt>
              </c:strCache>
            </c:strRef>
          </c:tx>
          <c:spPr>
            <a:solidFill>
              <a:srgbClr val="D65835"/>
            </a:solidFill>
          </c:spPr>
          <c:dLbls>
            <c:numFmt formatCode="0.0;;;" sourceLinked="0"/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F. DC automation</c:v>
                </c:pt>
                <c:pt idx="1">
                  <c:v>D. Energy and LED</c:v>
                </c:pt>
                <c:pt idx="2">
                  <c:v>E. SKU rationalisation</c:v>
                </c:pt>
                <c:pt idx="3">
                  <c:v>C. Labour scheduling</c:v>
                </c:pt>
                <c:pt idx="4">
                  <c:v>B. Long-tail pricing</c:v>
                </c:pt>
                <c:pt idx="5">
                  <c:v>A. Route and carrier retender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2.3</c:v>
                </c:pt>
                <c:pt idx="2">
                  <c:v>0</c:v>
                </c:pt>
                <c:pt idx="3">
                  <c:v>3.5</c:v>
                </c:pt>
                <c:pt idx="4">
                  <c:v>5.0</c:v>
                </c:pt>
                <c:pt idx="5">
                  <c:v>6.0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Revisit in FY2027 plan</c:v>
                </c:pt>
              </c:strCache>
            </c:strRef>
          </c:tx>
          <c:spPr>
            <a:solidFill>
              <a:srgbClr val="A3A29C"/>
            </a:solidFill>
          </c:spPr>
          <c:dLbls>
            <c:numFmt formatCode="0.0;;;" sourceLinked="0"/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F. DC automation</c:v>
                </c:pt>
                <c:pt idx="1">
                  <c:v>D. Energy and LED</c:v>
                </c:pt>
                <c:pt idx="2">
                  <c:v>E. SKU rationalisation</c:v>
                </c:pt>
                <c:pt idx="3">
                  <c:v>C. Labour scheduling</c:v>
                </c:pt>
                <c:pt idx="4">
                  <c:v>B. Long-tail pricing</c:v>
                </c:pt>
                <c:pt idx="5">
                  <c:v>A. Route and carrier retender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1.0</c:v>
                </c:pt>
                <c:pt idx="1">
                  <c:v>0</c:v>
                </c:pt>
                <c:pt idx="2">
                  <c:v>3.0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EDCD4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7.5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26251E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Without action</c:v>
                </c:pt>
              </c:strCache>
            </c:strRef>
          </c:tx>
          <c:spPr>
            <a:ln w="31750">
              <a:solidFill>
                <a:srgbClr val="A3A29C"/>
              </a:solidFill>
            </a:ln>
          </c:spPr>
          <c:marker>
            <c:spPr>
              <a:solidFill>
                <a:srgbClr val="A3A29C"/>
              </a:solidFill>
              <a:ln>
                <a:solidFill>
                  <a:srgbClr val="A3A29C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FY2024</c:v>
                </c:pt>
                <c:pt idx="1">
                  <c:v>FY2025</c:v>
                </c:pt>
                <c:pt idx="2">
                  <c:v>FY2026</c:v>
                </c:pt>
                <c:pt idx="3">
                  <c:v>FY2027</c:v>
                </c:pt>
                <c:pt idx="4">
                  <c:v>FY2028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8.6</c:v>
                </c:pt>
                <c:pt idx="1">
                  <c:v>7.3</c:v>
                </c:pt>
                <c:pt idx="2">
                  <c:v>6.2</c:v>
                </c:pt>
                <c:pt idx="3">
                  <c:v>5.8</c:v>
                </c:pt>
                <c:pt idx="4">
                  <c:v>5.5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With funded plan</c:v>
                </c:pt>
              </c:strCache>
            </c:strRef>
          </c:tx>
          <c:spPr>
            <a:ln w="31750">
              <a:solidFill>
                <a:srgbClr val="D65835"/>
              </a:solidFill>
            </a:ln>
          </c:spPr>
          <c:marker>
            <c:spPr>
              <a:solidFill>
                <a:srgbClr val="D65835"/>
              </a:solidFill>
              <a:ln>
                <a:solidFill>
                  <a:srgbClr val="D65835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FY2024</c:v>
                </c:pt>
                <c:pt idx="1">
                  <c:v>FY2025</c:v>
                </c:pt>
                <c:pt idx="2">
                  <c:v>FY2026</c:v>
                </c:pt>
                <c:pt idx="3">
                  <c:v>FY2027</c:v>
                </c:pt>
                <c:pt idx="4">
                  <c:v>FY2028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8.6</c:v>
                </c:pt>
                <c:pt idx="1">
                  <c:v>7.3</c:v>
                </c:pt>
                <c:pt idx="2">
                  <c:v>6.2</c:v>
                </c:pt>
                <c:pt idx="3">
                  <c:v>8.3</c:v>
                </c:pt>
                <c:pt idx="4">
                  <c:v>9.0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200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EDCD4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.0"/>
          <c:min val="4.0"/>
        </c:scaling>
        <c:delete/>
        <c:axPos val="l"/>
        <c:majorTickMark val="out"/>
        <c:minorTickMark val="none"/>
        <c:tickLblPos val="nextTo"/>
        <c:crossAx val="2118791784"/>
        <c:crosses val="autoZero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solidFill>
            <a:srgbClr val="26251E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Reference deck for the Claude Slides test kit on deckary.com/blog/claude-slides. Every number is fictional and comes from harbourline-source-data.xlsx.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Executive summary: one paragraph per row, the ask in the last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 column charts: right-click &gt; Edit Data opens the embedded worksheet.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Waterfall built as a native stacked column chart so it stays editable in any PowerPoint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Bar chart sorted by value; funded initiatives highlighted.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Matrix drawn with native shapes; every circle and label can be moved and retyped.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Line chart with two series; table carries the arithmetic behind the FY2027 and FY2028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on the decision. Native table: every cell is editable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25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71500" y="2381250"/>
            <a:ext cx="76200" cy="1428750"/>
          </a:xfrm>
          <a:prstGeom prst="rect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57250" y="2381250"/>
            <a:ext cx="9525000" cy="1047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rial"/>
              </a:rPr>
              <a:t>Harbourline Foods: restoring EBITDA margin to 9% by FY2028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3543300"/>
            <a:ext cx="95250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CFCDC4"/>
                </a:solidFill>
                <a:latin typeface="Arial"/>
              </a:rPr>
              <a:t>Board strategy session · 12 November 2026 · Pre-read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50" y="60960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CFCDC4"/>
                </a:solidFill>
                <a:latin typeface="Arial"/>
              </a:rPr>
              <a:t>Illustrative example · Fictional company and sample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61950"/>
            <a:ext cx="11049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6251E"/>
                </a:solidFill>
                <a:latin typeface="Arial"/>
              </a:rPr>
              <a:t>Margin can return to 9% by FY2028 if we fund four of six initiatives now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71500" y="1181100"/>
            <a:ext cx="11049000" cy="0"/>
          </a:xfrm>
          <a:prstGeom prst="line">
            <a:avLst/>
          </a:prstGeom>
          <a:ln w="12700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Illustrative example · Fictional company and sample data · Deckary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787771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524000"/>
            <a:ext cx="190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D65835"/>
                </a:solidFill>
                <a:latin typeface="Arial"/>
              </a:rPr>
              <a:t>Situation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1524000"/>
            <a:ext cx="8953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26251E"/>
                </a:solidFill>
                <a:latin typeface="Arial"/>
              </a:rPr>
              <a:t>Revenue grew 9% from $412m to $449m between FY2024 and FY2026, but EBITDA margin fell from 8.6% to 6.2%.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1500" y="2533650"/>
            <a:ext cx="11049000" cy="0"/>
          </a:xfrm>
          <a:prstGeom prst="line">
            <a:avLst/>
          </a:prstGeom>
          <a:ln w="12700"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1500" y="2667000"/>
            <a:ext cx="190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D65835"/>
                </a:solidFill>
                <a:latin typeface="Arial"/>
              </a:rPr>
              <a:t>Cause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7000" y="2667000"/>
            <a:ext cx="8953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26251E"/>
                </a:solidFill>
                <a:latin typeface="Arial"/>
              </a:rPr>
              <a:t>Freight (-1.3 points) and warehouse labour (-0.8 points) explain 2.1 of the 2.4-point decline; price and mix offset 0.4 points.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1500" y="3676650"/>
            <a:ext cx="11049000" cy="0"/>
          </a:xfrm>
          <a:prstGeom prst="line">
            <a:avLst/>
          </a:prstGeom>
          <a:ln w="12700"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1500" y="3810000"/>
            <a:ext cx="190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D65835"/>
                </a:solidFill>
                <a:latin typeface="Arial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3810000"/>
            <a:ext cx="8953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26251E"/>
                </a:solidFill>
                <a:latin typeface="Arial"/>
              </a:rPr>
              <a:t>Six initiatives are worth $20.8m of FY2028 run-rate EBITDA. Funding the four with high value and manageable effort delivers $16.8m and a 9.0% margin in FY2028.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71500" y="4819650"/>
            <a:ext cx="11049000" cy="0"/>
          </a:xfrm>
          <a:prstGeom prst="line">
            <a:avLst/>
          </a:prstGeom>
          <a:ln w="12700"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1500" y="4953000"/>
            <a:ext cx="19050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D65835"/>
                </a:solidFill>
                <a:latin typeface="Arial"/>
              </a:rPr>
              <a:t>Ask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67000" y="4953000"/>
            <a:ext cx="8953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26251E"/>
                </a:solidFill>
                <a:latin typeface="Arial"/>
              </a:rPr>
              <a:t>Approve $6.5m of one-off investment and confirm the COO, CCO and CFO as owners. Revisit SKU rationalisation and DC automation in the FY2027 plan.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61950"/>
            <a:ext cx="11049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6251E"/>
                </a:solidFill>
                <a:latin typeface="Arial"/>
              </a:rPr>
              <a:t>EBITDA margin fell from 8.6% to 6.2% in two years while revenue grew 9%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71500" y="1181100"/>
            <a:ext cx="11049000" cy="0"/>
          </a:xfrm>
          <a:prstGeom prst="line">
            <a:avLst/>
          </a:prstGeom>
          <a:ln w="12700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1500" y="1295400"/>
            <a:ext cx="11049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Revenue ($m) and EBITDA margin (%), FY2024 to FY2026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Illustrative example · Fictional company and sample data · Deckary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787771"/>
                </a:solidFill>
                <a:latin typeface="Arial"/>
              </a:rPr>
              <a:t>3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71500" y="1714500"/>
          <a:ext cx="5334000" cy="42862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286500" y="1714500"/>
          <a:ext cx="5334000" cy="428625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1500" y="62103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Source: harbourline-source-data.xlsx, sheet P&amp;L. Two native PowerPoint charts with embedded data.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61950"/>
            <a:ext cx="11049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6251E"/>
                </a:solidFill>
                <a:latin typeface="Arial"/>
              </a:rPr>
              <a:t>Freight and warehouse labour explain 2.1 of the 2.4-point margin decline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71500" y="1181100"/>
            <a:ext cx="11049000" cy="0"/>
          </a:xfrm>
          <a:prstGeom prst="line">
            <a:avLst/>
          </a:prstGeom>
          <a:ln w="12700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1500" y="1295400"/>
            <a:ext cx="11049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EBITDA margin bridge, FY2024 to FY2026, percentage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Illustrative example · Fictional company and sample data · Deckary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787771"/>
                </a:solidFill>
                <a:latin typeface="Arial"/>
              </a:rPr>
              <a:t>4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71500" y="1666875"/>
          <a:ext cx="11049000" cy="442912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1500" y="62103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Source: harbourline-source-data.xlsx, sheet Margin bridge. Native stacked column chart; the base series is white.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61950"/>
            <a:ext cx="11049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6251E"/>
                </a:solidFill>
                <a:latin typeface="Arial"/>
              </a:rPr>
              <a:t>Six initiatives are worth $20.8m of EBITDA; four deliver 81% of it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71500" y="1181100"/>
            <a:ext cx="11049000" cy="0"/>
          </a:xfrm>
          <a:prstGeom prst="line">
            <a:avLst/>
          </a:prstGeom>
          <a:ln w="12700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1500" y="1295400"/>
            <a:ext cx="11049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FY2028 run-rate EBITDA by initiative, $m (funded initiatives in orange)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Illustrative example · Fictional company and sample data · Deckary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787771"/>
                </a:solidFill>
                <a:latin typeface="Arial"/>
              </a:rPr>
              <a:t>5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71500" y="1666875"/>
          <a:ext cx="7620000" cy="442912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572500" y="1905000"/>
            <a:ext cx="3048000" cy="3905250"/>
          </a:xfrm>
          <a:prstGeom prst="rect">
            <a:avLst/>
          </a:prstGeom>
          <a:solidFill>
            <a:srgbClr val="F7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10625" y="2143125"/>
            <a:ext cx="2571750" cy="476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26251E"/>
                </a:solidFill>
                <a:latin typeface="Arial"/>
              </a:rPr>
              <a:t>$20.8m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10625" y="2647950"/>
            <a:ext cx="2571750" cy="476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total FY2028 run-rate EBITDA across six initiatives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10625" y="3429000"/>
            <a:ext cx="2571750" cy="476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D65835"/>
                </a:solidFill>
                <a:latin typeface="Arial"/>
              </a:rPr>
              <a:t>$16.8m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10625" y="3933825"/>
            <a:ext cx="2571750" cy="666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from the four funded initiatives (81%), for $6.5m of one-off cost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10625" y="4905375"/>
            <a:ext cx="2571750" cy="666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26251E"/>
                </a:solidFill>
                <a:latin typeface="Arial"/>
              </a:rPr>
              <a:t>E and F stay in the FY2027 plan: SKU risk and a $12.0m automation case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62103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Source: harbourline-source-data.xlsx, sheet Initiatives. Native bar chart.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61950"/>
            <a:ext cx="11049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6251E"/>
                </a:solidFill>
                <a:latin typeface="Arial"/>
              </a:rPr>
              <a:t>Fund four of six initiatives now: high value, manageable effort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71500" y="1181100"/>
            <a:ext cx="11049000" cy="0"/>
          </a:xfrm>
          <a:prstGeom prst="line">
            <a:avLst/>
          </a:prstGeom>
          <a:ln w="12700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1500" y="1295400"/>
            <a:ext cx="11049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Initiatives by FY2028 EBITDA value and ease of 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Illustrative example · Fictional company and sample data · Deckary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787771"/>
                </a:solidFill>
                <a:latin typeface="Arial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1333500" y="1714500"/>
            <a:ext cx="6096000" cy="4191000"/>
          </a:xfrm>
          <a:prstGeom prst="rect">
            <a:avLst/>
          </a:prstGeom>
          <a:solidFill>
            <a:srgbClr val="F7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1500" y="1714500"/>
            <a:ext cx="3048000" cy="3292929"/>
          </a:xfrm>
          <a:prstGeom prst="rect">
            <a:avLst/>
          </a:prstGeom>
          <a:solidFill>
            <a:srgbClr val="FBE9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4381500" y="1714500"/>
            <a:ext cx="0" cy="4191000"/>
          </a:xfrm>
          <a:prstGeom prst="line">
            <a:avLst/>
          </a:prstGeom>
          <a:ln w="9525">
            <a:solidFill>
              <a:srgbClr val="787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333500" y="5007429"/>
            <a:ext cx="6096000" cy="0"/>
          </a:xfrm>
          <a:prstGeom prst="line">
            <a:avLst/>
          </a:prstGeom>
          <a:ln w="9525">
            <a:solidFill>
              <a:srgbClr val="787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333500" y="5905500"/>
            <a:ext cx="6096000" cy="0"/>
          </a:xfrm>
          <a:prstGeom prst="line">
            <a:avLst/>
          </a:prstGeom>
          <a:ln w="15875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333500" y="1714500"/>
            <a:ext cx="0" cy="4191000"/>
          </a:xfrm>
          <a:prstGeom prst="line">
            <a:avLst/>
          </a:prstGeom>
          <a:ln w="15875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495800" y="18097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D65835"/>
                </a:solidFill>
                <a:latin typeface="Arial"/>
              </a:rPr>
              <a:t>Fund now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47800" y="1809750"/>
            <a:ext cx="2857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787771"/>
                </a:solidFill>
                <a:latin typeface="Arial"/>
              </a:rPr>
              <a:t>Big bets: build the case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7800" y="56197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787771"/>
                </a:solidFill>
                <a:latin typeface="Arial"/>
              </a:rPr>
              <a:t>Deprioritise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5800" y="56197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787771"/>
                </a:solidFill>
                <a:latin typeface="Arial"/>
              </a:rPr>
              <a:t>Quick wins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5800" y="5140779"/>
            <a:ext cx="247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787771"/>
                </a:solidFill>
                <a:latin typeface="Arial"/>
              </a:rPr>
              <a:t>No initiative scores 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5829300"/>
            <a:ext cx="3048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787771"/>
                </a:solidFill>
                <a:latin typeface="Arial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4931229"/>
            <a:ext cx="3048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787771"/>
                </a:solidFill>
                <a:latin typeface="Arial"/>
              </a:rPr>
              <a:t>1.5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500" y="1638300"/>
            <a:ext cx="304800" cy="152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787771"/>
                </a:solidFill>
                <a:latin typeface="Arial"/>
              </a:rPr>
              <a:t>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29250" y="4778829"/>
            <a:ext cx="190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787771"/>
                </a:solidFill>
                <a:latin typeface="Arial"/>
              </a:rPr>
              <a:t>$1.5m value threshold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500" y="5981700"/>
            <a:ext cx="6096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787771"/>
                </a:solidFill>
                <a:latin typeface="Arial"/>
              </a:rPr>
              <a:t>Ease of delivery (1 = hard, 5 = easy) →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285875" y="3705225"/>
            <a:ext cx="4191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787771"/>
                </a:solidFill>
                <a:latin typeface="Arial"/>
              </a:rPr>
              <a:t>Value: FY2028 EBITDA, $m →</a:t>
            </a:r>
          </a:p>
        </p:txBody>
      </p:sp>
      <p:sp>
        <p:nvSpPr>
          <p:cNvPr id="24" name="Oval 23"/>
          <p:cNvSpPr/>
          <p:nvPr/>
        </p:nvSpPr>
        <p:spPr>
          <a:xfrm>
            <a:off x="6477000" y="2122714"/>
            <a:ext cx="381000" cy="3810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25" name="Oval 24"/>
          <p:cNvSpPr/>
          <p:nvPr/>
        </p:nvSpPr>
        <p:spPr>
          <a:xfrm>
            <a:off x="5105400" y="2721429"/>
            <a:ext cx="381000" cy="3810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26" name="Oval 25"/>
          <p:cNvSpPr/>
          <p:nvPr/>
        </p:nvSpPr>
        <p:spPr>
          <a:xfrm>
            <a:off x="6019800" y="3619500"/>
            <a:ext cx="381000" cy="3810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27" name="Oval 26"/>
          <p:cNvSpPr/>
          <p:nvPr/>
        </p:nvSpPr>
        <p:spPr>
          <a:xfrm>
            <a:off x="4800600" y="4337957"/>
            <a:ext cx="381000" cy="3810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28" name="Oval 27"/>
          <p:cNvSpPr/>
          <p:nvPr/>
        </p:nvSpPr>
        <p:spPr>
          <a:xfrm>
            <a:off x="2362200" y="3918857"/>
            <a:ext cx="381000" cy="381000"/>
          </a:xfrm>
          <a:prstGeom prst="ellipse">
            <a:avLst/>
          </a:prstGeom>
          <a:solidFill>
            <a:srgbClr val="A3A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29" name="Oval 28"/>
          <p:cNvSpPr/>
          <p:nvPr/>
        </p:nvSpPr>
        <p:spPr>
          <a:xfrm>
            <a:off x="1600200" y="5116286"/>
            <a:ext cx="381000" cy="381000"/>
          </a:xfrm>
          <a:prstGeom prst="ellipse">
            <a:avLst/>
          </a:prstGeom>
          <a:solidFill>
            <a:srgbClr val="A3A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30" name="Oval 29"/>
          <p:cNvSpPr/>
          <p:nvPr/>
        </p:nvSpPr>
        <p:spPr>
          <a:xfrm>
            <a:off x="7905750" y="1762125"/>
            <a:ext cx="266700" cy="2667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750" y="1743075"/>
            <a:ext cx="333375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Route consolidation and carrier retender</a:t>
            </a:r>
          </a:p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$6.0m value · $1.5m cost</a:t>
            </a:r>
          </a:p>
        </p:txBody>
      </p:sp>
      <p:sp>
        <p:nvSpPr>
          <p:cNvPr id="32" name="Oval 31"/>
          <p:cNvSpPr/>
          <p:nvPr/>
        </p:nvSpPr>
        <p:spPr>
          <a:xfrm>
            <a:off x="7905750" y="2447925"/>
            <a:ext cx="266700" cy="2667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86750" y="2428875"/>
            <a:ext cx="333375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Dynamic pricing on long-tail SKUs</a:t>
            </a:r>
          </a:p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$5.0m value · $1.2m cost</a:t>
            </a:r>
          </a:p>
        </p:txBody>
      </p:sp>
      <p:sp>
        <p:nvSpPr>
          <p:cNvPr id="34" name="Oval 33"/>
          <p:cNvSpPr/>
          <p:nvPr/>
        </p:nvSpPr>
        <p:spPr>
          <a:xfrm>
            <a:off x="7905750" y="3133725"/>
            <a:ext cx="266700" cy="2667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86750" y="3114675"/>
            <a:ext cx="333375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Warehouse labour scheduling</a:t>
            </a:r>
          </a:p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$3.5m value · $0.8m cost</a:t>
            </a:r>
          </a:p>
        </p:txBody>
      </p:sp>
      <p:sp>
        <p:nvSpPr>
          <p:cNvPr id="36" name="Oval 35"/>
          <p:cNvSpPr/>
          <p:nvPr/>
        </p:nvSpPr>
        <p:spPr>
          <a:xfrm>
            <a:off x="7905750" y="3819525"/>
            <a:ext cx="266700" cy="266700"/>
          </a:xfrm>
          <a:prstGeom prst="ellipse">
            <a:avLst/>
          </a:prstGeom>
          <a:solidFill>
            <a:srgbClr val="D658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86750" y="3800475"/>
            <a:ext cx="333375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Energy contract and LED retrofit</a:t>
            </a:r>
          </a:p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$2.3m value · $3.0m cost</a:t>
            </a:r>
          </a:p>
        </p:txBody>
      </p:sp>
      <p:sp>
        <p:nvSpPr>
          <p:cNvPr id="38" name="Oval 37"/>
          <p:cNvSpPr/>
          <p:nvPr/>
        </p:nvSpPr>
        <p:spPr>
          <a:xfrm>
            <a:off x="7905750" y="4505325"/>
            <a:ext cx="266700" cy="266700"/>
          </a:xfrm>
          <a:prstGeom prst="ellipse">
            <a:avLst/>
          </a:prstGeom>
          <a:solidFill>
            <a:srgbClr val="A3A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86750" y="4486275"/>
            <a:ext cx="333375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SKU rationalisation</a:t>
            </a:r>
          </a:p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$3.0m value · $0.5m cost</a:t>
            </a:r>
          </a:p>
        </p:txBody>
      </p:sp>
      <p:sp>
        <p:nvSpPr>
          <p:cNvPr id="40" name="Oval 39"/>
          <p:cNvSpPr/>
          <p:nvPr/>
        </p:nvSpPr>
        <p:spPr>
          <a:xfrm>
            <a:off x="7905750" y="5191125"/>
            <a:ext cx="266700" cy="266700"/>
          </a:xfrm>
          <a:prstGeom prst="ellipse">
            <a:avLst/>
          </a:prstGeom>
          <a:solidFill>
            <a:srgbClr val="A3A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 tIns="19050" bIns="1905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86750" y="5172075"/>
            <a:ext cx="333375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Dayton DC automation</a:t>
            </a:r>
          </a:p>
          <a:p>
            <a:pPr algn="l"/>
            <a:r>
              <a:rPr sz="1200" b="0">
                <a:solidFill>
                  <a:srgbClr val="26251E"/>
                </a:solidFill>
                <a:latin typeface="Arial"/>
              </a:rPr>
              <a:t>$1.0m value · $12.0m cost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1500" y="62103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Source: harbourline-source-data.xlsx, sheet Initiatives (value and ease scores). Built from native shapes.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61950"/>
            <a:ext cx="11049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6251E"/>
                </a:solidFill>
                <a:latin typeface="Arial"/>
              </a:rPr>
              <a:t>The funded plan lifts margin to 9.0% in FY2028, most of it in FY2027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71500" y="1181100"/>
            <a:ext cx="11049000" cy="0"/>
          </a:xfrm>
          <a:prstGeom prst="line">
            <a:avLst/>
          </a:prstGeom>
          <a:ln w="12700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1500" y="1295400"/>
            <a:ext cx="11049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EBITDA margin, %, with and without the funded plan (FY2027 and FY2028 forecast)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Illustrative example · Fictional company and sample data · Deckary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787771"/>
                </a:solidFill>
                <a:latin typeface="Arial"/>
              </a:rPr>
              <a:t>7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71500" y="1666875"/>
          <a:ext cx="7620000" cy="442912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572500" y="1905000"/>
          <a:ext cx="3048000" cy="24765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24000"/>
                <a:gridCol w="762000"/>
                <a:gridCol w="762000"/>
              </a:tblGrid>
              <a:tr h="4953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FY2027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FY2028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Revenue, $m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462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475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EBITDA without action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26.8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26.1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Funded initiatives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+11.5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+16.8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Margin with plan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8.3%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6251E"/>
                          </a:solidFill>
                          <a:latin typeface="Arial"/>
                        </a:rPr>
                        <a:t>9.0%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572500" y="4572000"/>
            <a:ext cx="30480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787771"/>
                </a:solidFill>
                <a:latin typeface="Arial"/>
              </a:rPr>
              <a:t>EBITDA in $m. Forecast assumes revenue growth of about 3% a year.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62103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Source: harbourline-source-data.xlsx, sheet Forecast. Native line chart and native table.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61950"/>
            <a:ext cx="11049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26251E"/>
                </a:solidFill>
                <a:latin typeface="Arial"/>
              </a:rPr>
              <a:t>We ask the board to approve $6.5m and three owners today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71500" y="1181100"/>
            <a:ext cx="11049000" cy="0"/>
          </a:xfrm>
          <a:prstGeom prst="line">
            <a:avLst/>
          </a:prstGeom>
          <a:ln w="12700">
            <a:solidFill>
              <a:srgbClr val="2625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71500" y="1295400"/>
            <a:ext cx="11049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787771"/>
                </a:solidFill>
                <a:latin typeface="Arial"/>
              </a:rPr>
              <a:t>Decisions requested at the 12 November board meeting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647700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Illustrative example · Fictional company and sample data · Deckary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477000"/>
            <a:ext cx="381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787771"/>
                </a:solidFill>
                <a:latin typeface="Arial"/>
              </a:rPr>
              <a:t>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500" y="1714500"/>
          <a:ext cx="11049000" cy="38671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476750"/>
                <a:gridCol w="1333500"/>
                <a:gridCol w="1143000"/>
                <a:gridCol w="4095750"/>
              </a:tblGrid>
              <a:tr h="5524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Decision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Investment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</a:rPr>
                        <a:t>First milestone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26251E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51E"/>
                          </a:solidFill>
                          <a:latin typeface="Arial"/>
                        </a:rPr>
                        <a:t>A. Retender carriers and consolidate routes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$1.5m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New carrier contracts live by March 2027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51E"/>
                          </a:solidFill>
                          <a:latin typeface="Arial"/>
                        </a:rPr>
                        <a:t>B. Launch dynamic pricing on long-tail SKUs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$1.2m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CCO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Pilot in two regions by February 2027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51E"/>
                          </a:solidFill>
                          <a:latin typeface="Arial"/>
                        </a:rPr>
                        <a:t>C. Roll out labour scheduling in all DCs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$0.8m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COO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Three DCs live by January 2027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51E"/>
                          </a:solidFill>
                          <a:latin typeface="Arial"/>
                        </a:rPr>
                        <a:t>D. Sign energy contract and fund LED retrofit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$3.0m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CFO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Contract signed by December 2026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51E"/>
                          </a:solidFill>
                          <a:latin typeface="Arial"/>
                        </a:rPr>
                        <a:t>Total one-off investment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$6.5m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6251E"/>
                          </a:solidFill>
                          <a:latin typeface="Arial"/>
                        </a:rPr>
                        <a:t>E and F: return with a full case in the FY2027 plan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CCO, COO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6251E"/>
                          </a:solidFill>
                          <a:latin typeface="Arial"/>
                        </a:rPr>
                        <a:t>Business cases by May 2027</a:t>
                      </a:r>
                    </a:p>
                  </a:txBody>
                  <a:tcPr marL="95250" marR="95250" marT="38100" marB="38100" anchor="ctr">
                    <a:lnL w="9525" cap="flat" cmpd="sng" algn="ctr">
                      <a:solidFill>
                        <a:srgbClr val="DEDCD4"/>
                      </a:solidFill>
                    </a:lnL>
                    <a:lnR w="9525" cap="flat" cmpd="sng" algn="ctr">
                      <a:solidFill>
                        <a:srgbClr val="DEDCD4"/>
                      </a:solidFill>
                    </a:lnR>
                    <a:lnT w="9525" cap="flat" cmpd="sng" algn="ctr">
                      <a:solidFill>
                        <a:srgbClr val="DEDCD4"/>
                      </a:solidFill>
                    </a:lnT>
                    <a:lnB w="9525" cap="flat" cmpd="sng" algn="ctr">
                      <a:solidFill>
                        <a:srgbClr val="DEDCD4"/>
                      </a:solidFill>
                    </a:lnB>
                    <a:solidFill>
                      <a:srgbClr val="F7F7F4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1500" y="6210300"/>
            <a:ext cx="11049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787771"/>
                </a:solidFill>
                <a:latin typeface="Arial"/>
              </a:rPr>
              <a:t>Source: harbourline-source-data.xlsx, sheet Initiatives. Native PowerPoint table.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Harbourline Foods: reference deck for the Claude Slides test kit</dc:title>
  <dc:subject/>
  <dc:creator>Deckary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