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base</c:v>
                </c:pt>
              </c:strCache>
            </c:strRef>
          </c:tx>
          <c:spPr>
            <a:noFill/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2023</c:v>
                </c:pt>
                <c:pt idx="1">
                  <c:v>Fuel</c:v>
                </c:pt>
                <c:pt idx="2">
                  <c:v>Driver wages</c:v>
                </c:pt>
                <c:pt idx="3">
                  <c:v>Subcontracted haulage</c:v>
                </c:pt>
                <c:pt idx="4">
                  <c:v>Price increases</c:v>
                </c:pt>
                <c:pt idx="5">
                  <c:v>Depots and network</c:v>
                </c:pt>
                <c:pt idx="6">
                  <c:v>2025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29</c:v>
                </c:pt>
                <c:pt idx="2">
                  <c:v>22</c:v>
                </c:pt>
                <c:pt idx="3">
                  <c:v>16</c:v>
                </c:pt>
                <c:pt idx="4">
                  <c:v>16</c:v>
                </c:pt>
                <c:pt idx="5">
                  <c:v>21</c:v>
                </c:pt>
                <c:pt idx="6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</c:v>
                </c:pt>
              </c:strCache>
            </c:strRef>
          </c:tx>
          <c:dPt>
            <c:idx val="0"/>
            <c:spPr>
              <a:solidFill>
                <a:srgbClr val="1F5AA6"/>
              </a:solidFill>
            </c:spPr>
          </c:dPt>
          <c:dPt>
            <c:idx val="1"/>
            <c:spPr>
              <a:solidFill>
                <a:srgbClr val="B5452F"/>
              </a:solidFill>
            </c:spPr>
          </c:dPt>
          <c:dPt>
            <c:idx val="2"/>
            <c:spPr>
              <a:solidFill>
                <a:srgbClr val="B5452F"/>
              </a:solidFill>
            </c:spPr>
          </c:dPt>
          <c:dPt>
            <c:idx val="3"/>
            <c:spPr>
              <a:solidFill>
                <a:srgbClr val="B5452F"/>
              </a:solidFill>
            </c:spPr>
          </c:dPt>
          <c:dPt>
            <c:idx val="4"/>
            <c:spPr>
              <a:solidFill>
                <a:srgbClr val="A9AFB7"/>
              </a:solidFill>
            </c:spPr>
          </c:dPt>
          <c:dPt>
            <c:idx val="5"/>
            <c:spPr>
              <a:solidFill>
                <a:srgbClr val="B5452F"/>
              </a:solidFill>
            </c:spPr>
          </c:dPt>
          <c:dPt>
            <c:idx val="6"/>
            <c:spPr>
              <a:solidFill>
                <a:srgbClr val="1F5AA6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sz="1100" b="1" i="0">
                        <a:solidFill>
                          <a:srgbClr val="FFFFFF"/>
                        </a:solidFill>
                        <a:latin typeface="Arial"/>
                      </a:rPr>
                      <a:t>38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sz="1100" b="0" i="0">
                        <a:solidFill>
                          <a:srgbClr val="FFFFFF"/>
                        </a:solidFill>
                        <a:latin typeface="Arial"/>
                      </a:rPr>
                      <a:t>-9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sz="1100" b="0" i="0">
                        <a:solidFill>
                          <a:srgbClr val="FFFFFF"/>
                        </a:solidFill>
                        <a:latin typeface="Arial"/>
                      </a:rPr>
                      <a:t>-7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sz="1100" b="0" i="0">
                        <a:solidFill>
                          <a:srgbClr val="FFFFFF"/>
                        </a:solidFill>
                        <a:latin typeface="Arial"/>
                      </a:rPr>
                      <a:t>-6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/>
                  <a:lstStyle/>
                  <a:p>
                    <a:r>
                      <a:rPr sz="1100" b="0" i="0">
                        <a:solidFill>
                          <a:srgbClr val="1F2933"/>
                        </a:solidFill>
                        <a:latin typeface="Arial"/>
                      </a:rPr>
                      <a:t>+8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tx>
                <c:rich>
                  <a:bodyPr/>
                  <a:lstStyle/>
                  <a:p>
                    <a:r>
                      <a:rPr sz="1100" b="0" i="0">
                        <a:solidFill>
                          <a:srgbClr val="FFFFFF"/>
                        </a:solidFill>
                        <a:latin typeface="Arial"/>
                      </a:rPr>
                      <a:t>-3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tx>
                <c:rich>
                  <a:bodyPr/>
                  <a:lstStyle/>
                  <a:p>
                    <a:r>
                      <a:rPr sz="1100" b="1" i="0">
                        <a:solidFill>
                          <a:srgbClr val="FFFFFF"/>
                        </a:solidFill>
                        <a:latin typeface="Arial"/>
                      </a:rPr>
                      <a:t>21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Sheet1!$A$2:$A$8</c:f>
              <c:strCache>
                <c:ptCount val="7"/>
                <c:pt idx="0">
                  <c:v>2023</c:v>
                </c:pt>
                <c:pt idx="1">
                  <c:v>Fuel</c:v>
                </c:pt>
                <c:pt idx="2">
                  <c:v>Driver wages</c:v>
                </c:pt>
                <c:pt idx="3">
                  <c:v>Subcontracted haulage</c:v>
                </c:pt>
                <c:pt idx="4">
                  <c:v>Price increases</c:v>
                </c:pt>
                <c:pt idx="5">
                  <c:v>Depots and network</c:v>
                </c:pt>
                <c:pt idx="6">
                  <c:v>2025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38</c:v>
                </c:pt>
                <c:pt idx="1">
                  <c:v>9</c:v>
                </c:pt>
                <c:pt idx="2">
                  <c:v>7</c:v>
                </c:pt>
                <c:pt idx="3">
                  <c:v>6</c:v>
                </c:pt>
                <c:pt idx="4">
                  <c:v>8</c:v>
                </c:pt>
                <c:pt idx="5">
                  <c:v>3</c:v>
                </c:pt>
                <c:pt idx="6">
                  <c:v>21</c:v>
                </c:pt>
              </c:numCache>
            </c:numRef>
          </c:val>
        </c:ser>
        <c:gapWidth val="5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rgbClr val="D5D9DE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none"/>
        <c:minorTickMark val="none"/>
        <c:tickLblPos val="nextTo"/>
        <c:txPr>
          <a:bodyPr/>
          <a:lstStyle/>
          <a:p>
            <a:pPr>
              <a:defRPr sz="10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100">
          <a:solidFill>
            <a:srgbClr val="1F2933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dPt>
            <c:idx val="0"/>
            <c:spPr>
              <a:solidFill>
                <a:srgbClr val="1F5AA6"/>
              </a:solidFill>
            </c:spPr>
          </c:dPt>
          <c:dPt>
            <c:idx val="1"/>
            <c:spPr>
              <a:solidFill>
                <a:srgbClr val="1F5AA6"/>
              </a:solidFill>
            </c:spPr>
          </c:dPt>
          <c:dPt>
            <c:idx val="2"/>
            <c:spPr>
              <a:solidFill>
                <a:srgbClr val="1F5AA6"/>
              </a:solidFill>
            </c:spPr>
          </c:dPt>
          <c:dPt>
            <c:idx val="3"/>
            <c:spPr>
              <a:solidFill>
                <a:srgbClr val="D5D9DE"/>
              </a:solidFill>
            </c:spPr>
          </c:dPt>
          <c:dPt>
            <c:idx val="4"/>
            <c:spPr>
              <a:solidFill>
                <a:srgbClr val="D5D9DE"/>
              </a:solidFill>
            </c:spPr>
          </c:dPt>
          <c:dPt>
            <c:idx val="5"/>
            <c:spPr>
              <a:solidFill>
                <a:srgbClr val="D5D9DE"/>
              </a:solidFill>
            </c:spPr>
          </c:dPt>
          <c:cat>
            <c:strRef>
              <c:f>Sheet1!$A$2:$A$7</c:f>
              <c:strCache>
                <c:ptCount val="6"/>
                <c:pt idx="0">
                  <c:v>Driver wages</c:v>
                </c:pt>
                <c:pt idx="1">
                  <c:v>Subcontracted haulage</c:v>
                </c:pt>
                <c:pt idx="2">
                  <c:v>Fuel</c:v>
                </c:pt>
                <c:pt idx="3">
                  <c:v>Depots and network</c:v>
                </c:pt>
                <c:pt idx="4">
                  <c:v>Overheads (SG&amp;A)</c:v>
                </c:pt>
                <c:pt idx="5">
                  <c:v>Fleet maintenance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210</c:v>
                </c:pt>
                <c:pt idx="1">
                  <c:v>96</c:v>
                </c:pt>
                <c:pt idx="2">
                  <c:v>82</c:v>
                </c:pt>
                <c:pt idx="3">
                  <c:v>58</c:v>
                </c:pt>
                <c:pt idx="4">
                  <c:v>47</c:v>
                </c:pt>
                <c:pt idx="5">
                  <c:v>35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rgbClr val="1F2933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solidFill>
              <a:srgbClr val="D5D9DE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b"/>
        <c:majorTickMark val="none"/>
        <c:minorTickMark val="none"/>
        <c:tickLblPos val="nextTo"/>
        <c:txPr>
          <a:bodyPr/>
          <a:lstStyle/>
          <a:p>
            <a:pPr>
              <a:defRPr sz="10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100">
          <a:solidFill>
            <a:srgbClr val="1F2933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dPt>
            <c:idx val="0"/>
            <c:spPr>
              <a:solidFill>
                <a:srgbClr val="1F5AA6"/>
              </a:solidFill>
            </c:spPr>
          </c:dPt>
          <c:dPt>
            <c:idx val="1"/>
            <c:spPr>
              <a:solidFill>
                <a:srgbClr val="1F5AA6"/>
              </a:solidFill>
            </c:spPr>
          </c:dPt>
          <c:dPt>
            <c:idx val="2"/>
            <c:spPr>
              <a:solidFill>
                <a:srgbClr val="1F5AA6"/>
              </a:solidFill>
            </c:spPr>
          </c:dPt>
          <c:dPt>
            <c:idx val="3"/>
            <c:spPr>
              <a:solidFill>
                <a:srgbClr val="D5D9DE"/>
              </a:solidFill>
            </c:spPr>
          </c:dPt>
          <c:dPt>
            <c:idx val="4"/>
            <c:spPr>
              <a:solidFill>
                <a:srgbClr val="D5D9DE"/>
              </a:solidFill>
            </c:spPr>
          </c:dPt>
          <c:cat>
            <c:strRef>
              <c:f>Sheet1!$A$2:$A$6</c:f>
              <c:strCache>
                <c:ptCount val="5"/>
                <c:pt idx="0">
                  <c:v>Route and load optimisation</c:v>
                </c:pt>
                <c:pt idx="1">
                  <c:v>Subcontractor renegotiation</c:v>
                </c:pt>
                <c:pt idx="2">
                  <c:v>Fuel hedging and telematics</c:v>
                </c:pt>
                <c:pt idx="3">
                  <c:v>Depot consolidation</c:v>
                </c:pt>
                <c:pt idx="4">
                  <c:v>Overhead (SG&amp;A) reduction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rgbClr val="1F2933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solidFill>
              <a:srgbClr val="D5D9DE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b"/>
        <c:majorTickMark val="none"/>
        <c:minorTickMark val="none"/>
        <c:tickLblPos val="nextTo"/>
        <c:txPr>
          <a:bodyPr/>
          <a:lstStyle/>
          <a:p>
            <a:pPr>
              <a:defRPr sz="10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100">
          <a:solidFill>
            <a:srgbClr val="1F2933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F5A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overTitle"/>
          <p:cNvSpPr txBox="1"/>
          <p:nvPr/>
        </p:nvSpPr>
        <p:spPr>
          <a:xfrm>
            <a:off x="914400" y="2194560"/>
            <a:ext cx="9601200" cy="1463040"/>
          </a:xfrm>
          <a:prstGeom prst="rect">
            <a:avLst/>
          </a:prstGeom>
          <a:noFill/>
        </p:spPr>
        <p:txBody>
          <a:bodyPr wrap="square" anchor="b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1" i="0">
                <a:solidFill>
                  <a:srgbClr val="1F2933"/>
                </a:solidFill>
                <a:latin typeface="Arial"/>
              </a:rPr>
              <a:t>Restoring operating profit to €35M by 2027</a:t>
            </a:r>
          </a:p>
        </p:txBody>
      </p:sp>
      <p:sp>
        <p:nvSpPr>
          <p:cNvPr id="4" name="CoverSubtitle"/>
          <p:cNvSpPr txBox="1"/>
          <p:nvPr/>
        </p:nvSpPr>
        <p:spPr>
          <a:xfrm>
            <a:off x="914400" y="3794760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8A9099"/>
                </a:solidFill>
                <a:latin typeface="Arial"/>
              </a:rPr>
              <a:t>Halden Freight · Steering committee · 20 November 2026</a:t>
            </a:r>
          </a:p>
        </p:txBody>
      </p:sp>
      <p:sp>
        <p:nvSpPr>
          <p:cNvPr id="5" name="CoverNote"/>
          <p:cNvSpPr txBox="1"/>
          <p:nvPr/>
        </p:nvSpPr>
        <p:spPr>
          <a:xfrm>
            <a:off x="914400" y="6035040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 i="1">
                <a:solidFill>
                  <a:srgbClr val="8A9099"/>
                </a:solidFill>
                <a:latin typeface="Arial"/>
              </a:rPr>
              <a:t>Illustrative example · Fictional company and sample data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racker"/>
          <p:cNvSpPr txBox="1"/>
          <p:nvPr/>
        </p:nvSpPr>
        <p:spPr>
          <a:xfrm>
            <a:off x="457200" y="292608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1" i="0">
                <a:solidFill>
                  <a:srgbClr val="1F5AA6"/>
                </a:solidFill>
                <a:latin typeface="Arial"/>
              </a:rPr>
              <a:t>EXECUTIVE SUMMARY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457200" y="530352"/>
            <a:ext cx="9722815" cy="82296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 i="0">
                <a:solidFill>
                  <a:srgbClr val="1F2933"/>
                </a:solidFill>
                <a:latin typeface="Arial"/>
              </a:rPr>
              <a:t>Three low-risk levers worth €16M restore operating profit to €37M by 2027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1417320"/>
            <a:ext cx="11277295" cy="0"/>
          </a:xfrm>
          <a:prstGeom prst="line">
            <a:avLst/>
          </a:prstGeom>
          <a:ln w="9525">
            <a:solidFill>
              <a:srgbClr val="D5D9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ageNumber"/>
          <p:cNvSpPr txBox="1"/>
          <p:nvPr/>
        </p:nvSpPr>
        <p:spPr>
          <a:xfrm>
            <a:off x="11277295" y="6236208"/>
            <a:ext cx="457200" cy="27432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 i="0">
                <a:solidFill>
                  <a:srgbClr val="8A9099"/>
                </a:solidFill>
                <a:latin typeface="Arial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709928"/>
            <a:ext cx="2377440" cy="90297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1F5AA6"/>
                </a:solidFill>
                <a:latin typeface="Arial"/>
              </a:rPr>
              <a:t>The 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08960" y="1709928"/>
            <a:ext cx="8625535" cy="90297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1F2933"/>
                </a:solidFill>
                <a:latin typeface="Arial"/>
              </a:rPr>
              <a:t>Approve route optimisation, subcontractor renegotiation and fuel efficiency now: €16M a year by 2027 takes operating profit from €21M to €37M¹, above the €35M target.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57200" y="2686050"/>
            <a:ext cx="11277295" cy="0"/>
          </a:xfrm>
          <a:prstGeom prst="line">
            <a:avLst/>
          </a:prstGeom>
          <a:ln w="9525">
            <a:solidFill>
              <a:srgbClr val="D5D9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57200" y="2795778"/>
            <a:ext cx="2377440" cy="90297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1F5AA6"/>
                </a:solidFill>
                <a:latin typeface="Arial"/>
              </a:rPr>
              <a:t>Why profit fell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08960" y="2795778"/>
            <a:ext cx="8625535" cy="90297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1F2933"/>
                </a:solidFill>
                <a:latin typeface="Arial"/>
              </a:rPr>
              <a:t>Fuel (−€9M), driver wages (−€7M) and subcontracted haulage (−€6M) rose faster than the €8M of price increases passed to customers.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57200" y="3771900"/>
            <a:ext cx="11277295" cy="0"/>
          </a:xfrm>
          <a:prstGeom prst="line">
            <a:avLst/>
          </a:prstGeom>
          <a:ln w="9525">
            <a:solidFill>
              <a:srgbClr val="D5D9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7200" y="3881628"/>
            <a:ext cx="2377440" cy="90297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1F5AA6"/>
                </a:solidFill>
                <a:latin typeface="Arial"/>
              </a:rPr>
              <a:t>Where the money 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08960" y="3881628"/>
            <a:ext cx="8625535" cy="90297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1F2933"/>
                </a:solidFill>
                <a:latin typeface="Arial"/>
              </a:rPr>
              <a:t>Wages, fuel and haulage hold €388M of the €528M addressable cost base; empty running rose from 18% to 24% of kilometres.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57200" y="4857750"/>
            <a:ext cx="11277295" cy="0"/>
          </a:xfrm>
          <a:prstGeom prst="line">
            <a:avLst/>
          </a:prstGeom>
          <a:ln w="9525">
            <a:solidFill>
              <a:srgbClr val="D5D9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7200" y="4967478"/>
            <a:ext cx="2377440" cy="90297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1F5AA6"/>
                </a:solidFill>
                <a:latin typeface="Arial"/>
              </a:rPr>
              <a:t>Decide today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08960" y="4967478"/>
            <a:ext cx="8625535" cy="90297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1F2933"/>
                </a:solidFill>
                <a:latin typeface="Arial"/>
              </a:rPr>
              <a:t>Approve three levers, fund a study of depot consolidation (€3M, high risk) and move €2M of SG&amp;A cuts into the 2027 budget.</a:t>
            </a:r>
          </a:p>
        </p:txBody>
      </p:sp>
      <p:sp>
        <p:nvSpPr>
          <p:cNvPr id="17" name="Illustrative"/>
          <p:cNvSpPr/>
          <p:nvPr/>
        </p:nvSpPr>
        <p:spPr>
          <a:xfrm>
            <a:off x="10362895" y="274320"/>
            <a:ext cx="1371600" cy="274320"/>
          </a:xfrm>
          <a:prstGeom prst="roundRect">
            <a:avLst/>
          </a:prstGeom>
          <a:noFill/>
          <a:ln w="9525">
            <a:solidFill>
              <a:srgbClr val="8A90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900" b="0" i="0">
                <a:solidFill>
                  <a:srgbClr val="8A9099"/>
                </a:solidFill>
                <a:latin typeface="Arial"/>
              </a:rPr>
              <a:t>Illustrative</a:t>
            </a:r>
          </a:p>
        </p:txBody>
      </p:sp>
      <p:sp>
        <p:nvSpPr>
          <p:cNvPr id="18" name="Footnote"/>
          <p:cNvSpPr txBox="1"/>
          <p:nvPr/>
        </p:nvSpPr>
        <p:spPr>
          <a:xfrm>
            <a:off x="457200" y="5980176"/>
            <a:ext cx="10362895" cy="237744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 i="0">
                <a:solidFill>
                  <a:srgbClr val="8A9099"/>
                </a:solidFill>
                <a:latin typeface="Arial"/>
              </a:rPr>
              <a:t>1. All else equal: 2025 operating profit of €21M plus €16M run-rate savings</a:t>
            </a:r>
          </a:p>
        </p:txBody>
      </p:sp>
      <p:sp>
        <p:nvSpPr>
          <p:cNvPr id="19" name="Source"/>
          <p:cNvSpPr txBox="1"/>
          <p:nvPr/>
        </p:nvSpPr>
        <p:spPr>
          <a:xfrm>
            <a:off x="457200" y="6236208"/>
            <a:ext cx="10362895" cy="27432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 i="0">
                <a:solidFill>
                  <a:srgbClr val="8A9099"/>
                </a:solidFill>
                <a:latin typeface="Arial"/>
              </a:rPr>
              <a:t>Source: Halden Freight finance team (FY2023-25), as provided in brief; team analysis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racker"/>
          <p:cNvSpPr txBox="1"/>
          <p:nvPr/>
        </p:nvSpPr>
        <p:spPr>
          <a:xfrm>
            <a:off x="457200" y="292608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1" i="0">
                <a:solidFill>
                  <a:srgbClr val="1F5AA6"/>
                </a:solidFill>
                <a:latin typeface="Arial"/>
              </a:rPr>
              <a:t>DIAGNOSIS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457200" y="530352"/>
            <a:ext cx="9722815" cy="82296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 i="0">
                <a:solidFill>
                  <a:srgbClr val="1F2933"/>
                </a:solidFill>
                <a:latin typeface="Arial"/>
              </a:rPr>
              <a:t>Operating profit fell €17M since 2023 as fuel, wages and haulage costs outran price rises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1417320"/>
            <a:ext cx="11277295" cy="0"/>
          </a:xfrm>
          <a:prstGeom prst="line">
            <a:avLst/>
          </a:prstGeom>
          <a:ln w="9525">
            <a:solidFill>
              <a:srgbClr val="D5D9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ageNumber"/>
          <p:cNvSpPr txBox="1"/>
          <p:nvPr/>
        </p:nvSpPr>
        <p:spPr>
          <a:xfrm>
            <a:off x="11277295" y="6236208"/>
            <a:ext cx="457200" cy="27432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 i="0">
                <a:solidFill>
                  <a:srgbClr val="8A9099"/>
                </a:solidFill>
                <a:latin typeface="Arial"/>
              </a:rPr>
              <a:t>3</a:t>
            </a:r>
          </a:p>
        </p:txBody>
      </p:sp>
      <p:sp>
        <p:nvSpPr>
          <p:cNvPr id="6" name="Unit"/>
          <p:cNvSpPr txBox="1"/>
          <p:nvPr/>
        </p:nvSpPr>
        <p:spPr>
          <a:xfrm>
            <a:off x="457200" y="1554480"/>
            <a:ext cx="11277295" cy="27432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1F2933"/>
                </a:solidFill>
                <a:latin typeface="Arial"/>
              </a:rPr>
              <a:t>Operating profit bridge, 2023 to 2025, €M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57200" y="1920240"/>
          <a:ext cx="11277295" cy="40233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Illustrative"/>
          <p:cNvSpPr/>
          <p:nvPr/>
        </p:nvSpPr>
        <p:spPr>
          <a:xfrm>
            <a:off x="10362895" y="274320"/>
            <a:ext cx="1371600" cy="274320"/>
          </a:xfrm>
          <a:prstGeom prst="roundRect">
            <a:avLst/>
          </a:prstGeom>
          <a:noFill/>
          <a:ln w="9525">
            <a:solidFill>
              <a:srgbClr val="8A90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900" b="0" i="0">
                <a:solidFill>
                  <a:srgbClr val="8A9099"/>
                </a:solidFill>
                <a:latin typeface="Arial"/>
              </a:rPr>
              <a:t>Illustrative</a:t>
            </a:r>
          </a:p>
        </p:txBody>
      </p:sp>
      <p:sp>
        <p:nvSpPr>
          <p:cNvPr id="9" name="Source"/>
          <p:cNvSpPr txBox="1"/>
          <p:nvPr/>
        </p:nvSpPr>
        <p:spPr>
          <a:xfrm>
            <a:off x="457200" y="6236208"/>
            <a:ext cx="10362895" cy="27432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 i="0">
                <a:solidFill>
                  <a:srgbClr val="8A9099"/>
                </a:solidFill>
                <a:latin typeface="Arial"/>
              </a:rPr>
              <a:t>Source: Halden Freight finance team (FY2023-25), as provided in brief; team analysis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racker"/>
          <p:cNvSpPr txBox="1"/>
          <p:nvPr/>
        </p:nvSpPr>
        <p:spPr>
          <a:xfrm>
            <a:off x="457200" y="292608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1" i="0">
                <a:solidFill>
                  <a:srgbClr val="1F5AA6"/>
                </a:solidFill>
                <a:latin typeface="Arial"/>
              </a:rPr>
              <a:t>DIAGNOSIS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457200" y="530352"/>
            <a:ext cx="9722815" cy="82296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 i="0">
                <a:solidFill>
                  <a:srgbClr val="1F2933"/>
                </a:solidFill>
                <a:latin typeface="Arial"/>
              </a:rPr>
              <a:t>Wages, fuel and subcontracted haulage make up 73% of the €528M addressable cost base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1417320"/>
            <a:ext cx="11277295" cy="0"/>
          </a:xfrm>
          <a:prstGeom prst="line">
            <a:avLst/>
          </a:prstGeom>
          <a:ln w="9525">
            <a:solidFill>
              <a:srgbClr val="D5D9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ageNumber"/>
          <p:cNvSpPr txBox="1"/>
          <p:nvPr/>
        </p:nvSpPr>
        <p:spPr>
          <a:xfrm>
            <a:off x="11277295" y="6236208"/>
            <a:ext cx="457200" cy="27432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 i="0">
                <a:solidFill>
                  <a:srgbClr val="8A9099"/>
                </a:solidFill>
                <a:latin typeface="Arial"/>
              </a:rPr>
              <a:t>4</a:t>
            </a:r>
          </a:p>
        </p:txBody>
      </p:sp>
      <p:sp>
        <p:nvSpPr>
          <p:cNvPr id="6" name="Unit"/>
          <p:cNvSpPr txBox="1"/>
          <p:nvPr/>
        </p:nvSpPr>
        <p:spPr>
          <a:xfrm>
            <a:off x="457200" y="1554480"/>
            <a:ext cx="7589520" cy="27432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1F2933"/>
                </a:solidFill>
                <a:latin typeface="Arial"/>
              </a:rPr>
              <a:t>Addressable cost by category, 2025, €M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57200" y="1920240"/>
          <a:ext cx="7589520" cy="40233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8351215" y="1554480"/>
            <a:ext cx="3383280" cy="43891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79815" y="1737360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F5AA6"/>
                </a:solidFill>
                <a:latin typeface="Arial"/>
              </a:rPr>
              <a:t>So what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9815" y="2194560"/>
            <a:ext cx="2926080" cy="356616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 marL="182880" indent="-182880">
              <a:spcAft>
                <a:spcPts val="800"/>
              </a:spcAft>
              <a:buChar char="•"/>
            </a:pPr>
            <a:r>
              <a:rPr sz="1200" b="0" i="0">
                <a:solidFill>
                  <a:srgbClr val="1F2933"/>
                </a:solidFill>
                <a:latin typeface="Arial"/>
              </a:rPr>
              <a:t>€388M (73%) sits in three categories</a:t>
            </a:r>
          </a:p>
          <a:p>
            <a:pPr algn="l" marL="182880" indent="-182880">
              <a:spcAft>
                <a:spcPts val="800"/>
              </a:spcAft>
              <a:buChar char="•"/>
            </a:pPr>
            <a:r>
              <a:rPr sz="1200" b="0" i="0">
                <a:solidFill>
                  <a:srgbClr val="1F2933"/>
                </a:solidFill>
                <a:latin typeface="Arial"/>
              </a:rPr>
              <a:t>Wages are the largest pool, but no wage lever was sized in this phase</a:t>
            </a:r>
          </a:p>
          <a:p>
            <a:pPr algn="l" marL="182880" indent="-182880">
              <a:spcAft>
                <a:spcPts val="800"/>
              </a:spcAft>
              <a:buChar char="•"/>
            </a:pPr>
            <a:r>
              <a:rPr sz="1200" b="0" i="0">
                <a:solidFill>
                  <a:srgbClr val="1F2933"/>
                </a:solidFill>
                <a:latin typeface="Arial"/>
              </a:rPr>
              <a:t>Haulage and fuel can be addressed through procurement and routing</a:t>
            </a:r>
          </a:p>
        </p:txBody>
      </p:sp>
      <p:sp>
        <p:nvSpPr>
          <p:cNvPr id="11" name="Illustrative"/>
          <p:cNvSpPr/>
          <p:nvPr/>
        </p:nvSpPr>
        <p:spPr>
          <a:xfrm>
            <a:off x="10362895" y="274320"/>
            <a:ext cx="1371600" cy="274320"/>
          </a:xfrm>
          <a:prstGeom prst="roundRect">
            <a:avLst/>
          </a:prstGeom>
          <a:noFill/>
          <a:ln w="9525">
            <a:solidFill>
              <a:srgbClr val="8A90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900" b="0" i="0">
                <a:solidFill>
                  <a:srgbClr val="8A9099"/>
                </a:solidFill>
                <a:latin typeface="Arial"/>
              </a:rPr>
              <a:t>Illustrative</a:t>
            </a:r>
          </a:p>
        </p:txBody>
      </p:sp>
      <p:sp>
        <p:nvSpPr>
          <p:cNvPr id="12" name="Source"/>
          <p:cNvSpPr txBox="1"/>
          <p:nvPr/>
        </p:nvSpPr>
        <p:spPr>
          <a:xfrm>
            <a:off x="457200" y="6236208"/>
            <a:ext cx="10362895" cy="27432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 i="0">
                <a:solidFill>
                  <a:srgbClr val="8A9099"/>
                </a:solidFill>
                <a:latin typeface="Arial"/>
              </a:rPr>
              <a:t>Source: Halden Freight finance team (FY2023-25), as provided in brief; team analysis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racker"/>
          <p:cNvSpPr txBox="1"/>
          <p:nvPr/>
        </p:nvSpPr>
        <p:spPr>
          <a:xfrm>
            <a:off x="457200" y="292608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1" i="0">
                <a:solidFill>
                  <a:srgbClr val="1F5AA6"/>
                </a:solidFill>
                <a:latin typeface="Arial"/>
              </a:rPr>
              <a:t>OPTIONS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457200" y="530352"/>
            <a:ext cx="9722815" cy="82296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 i="0">
                <a:solidFill>
                  <a:srgbClr val="1F2933"/>
                </a:solidFill>
                <a:latin typeface="Arial"/>
              </a:rPr>
              <a:t>Five levers could save €21M a year; the three fastest carry €16M at low or medium risk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1417320"/>
            <a:ext cx="11277295" cy="0"/>
          </a:xfrm>
          <a:prstGeom prst="line">
            <a:avLst/>
          </a:prstGeom>
          <a:ln w="9525">
            <a:solidFill>
              <a:srgbClr val="D5D9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ageNumber"/>
          <p:cNvSpPr txBox="1"/>
          <p:nvPr/>
        </p:nvSpPr>
        <p:spPr>
          <a:xfrm>
            <a:off x="11277295" y="6236208"/>
            <a:ext cx="457200" cy="27432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 i="0">
                <a:solidFill>
                  <a:srgbClr val="8A9099"/>
                </a:solidFill>
                <a:latin typeface="Arial"/>
              </a:rPr>
              <a:t>5</a:t>
            </a:r>
          </a:p>
        </p:txBody>
      </p:sp>
      <p:sp>
        <p:nvSpPr>
          <p:cNvPr id="6" name="Unit"/>
          <p:cNvSpPr txBox="1"/>
          <p:nvPr/>
        </p:nvSpPr>
        <p:spPr>
          <a:xfrm>
            <a:off x="457200" y="1554480"/>
            <a:ext cx="7589520" cy="27432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1F2933"/>
                </a:solidFill>
                <a:latin typeface="Arial"/>
              </a:rPr>
              <a:t>Annual run-rate saving by 2027, €M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57200" y="1920240"/>
          <a:ext cx="7589520" cy="40233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8351215" y="1554480"/>
            <a:ext cx="3383280" cy="43891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79815" y="1737360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F5AA6"/>
                </a:solidFill>
                <a:latin typeface="Arial"/>
              </a:rPr>
              <a:t>Why these three first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9815" y="2194560"/>
            <a:ext cx="2926080" cy="356616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 marL="182880" indent="-182880">
              <a:spcAft>
                <a:spcPts val="800"/>
              </a:spcAft>
              <a:buChar char="•"/>
            </a:pPr>
            <a:r>
              <a:rPr sz="1200" b="0" i="0">
                <a:solidFill>
                  <a:srgbClr val="1F2933"/>
                </a:solidFill>
                <a:latin typeface="Arial"/>
              </a:rPr>
              <a:t>Empty running rose from 18% to 24% of kilometres since 2023</a:t>
            </a:r>
          </a:p>
          <a:p>
            <a:pPr algn="l" marL="182880" indent="-182880">
              <a:spcAft>
                <a:spcPts val="800"/>
              </a:spcAft>
              <a:buChar char="•"/>
            </a:pPr>
            <a:r>
              <a:rPr sz="1200" b="0" i="0">
                <a:solidFill>
                  <a:srgbClr val="1F2933"/>
                </a:solidFill>
                <a:latin typeface="Arial"/>
              </a:rPr>
              <a:t>All three show impact within 3-9 months</a:t>
            </a:r>
          </a:p>
          <a:p>
            <a:pPr algn="l" marL="182880" indent="-182880">
              <a:spcAft>
                <a:spcPts val="800"/>
              </a:spcAft>
              <a:buChar char="•"/>
            </a:pPr>
            <a:r>
              <a:rPr sz="1200" b="0" i="0">
                <a:solidFill>
                  <a:srgbClr val="1F2933"/>
                </a:solidFill>
                <a:latin typeface="Arial"/>
              </a:rPr>
              <a:t>Depot consolidation is high risk and takes 12-18 months</a:t>
            </a:r>
          </a:p>
        </p:txBody>
      </p:sp>
      <p:sp>
        <p:nvSpPr>
          <p:cNvPr id="11" name="Illustrative"/>
          <p:cNvSpPr/>
          <p:nvPr/>
        </p:nvSpPr>
        <p:spPr>
          <a:xfrm>
            <a:off x="10362895" y="274320"/>
            <a:ext cx="1371600" cy="274320"/>
          </a:xfrm>
          <a:prstGeom prst="roundRect">
            <a:avLst/>
          </a:prstGeom>
          <a:noFill/>
          <a:ln w="9525">
            <a:solidFill>
              <a:srgbClr val="8A90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900" b="0" i="0">
                <a:solidFill>
                  <a:srgbClr val="8A9099"/>
                </a:solidFill>
                <a:latin typeface="Arial"/>
              </a:rPr>
              <a:t>Illustrative</a:t>
            </a:r>
          </a:p>
        </p:txBody>
      </p:sp>
      <p:sp>
        <p:nvSpPr>
          <p:cNvPr id="12" name="Source"/>
          <p:cNvSpPr txBox="1"/>
          <p:nvPr/>
        </p:nvSpPr>
        <p:spPr>
          <a:xfrm>
            <a:off x="457200" y="6236208"/>
            <a:ext cx="10362895" cy="27432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 i="0">
                <a:solidFill>
                  <a:srgbClr val="8A9099"/>
                </a:solidFill>
                <a:latin typeface="Arial"/>
              </a:rPr>
              <a:t>Source: Halden Freight finance team (FY2023-25), as provided in brief; team analysis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racker"/>
          <p:cNvSpPr txBox="1"/>
          <p:nvPr/>
        </p:nvSpPr>
        <p:spPr>
          <a:xfrm>
            <a:off x="457200" y="292608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1" i="0">
                <a:solidFill>
                  <a:srgbClr val="1F5AA6"/>
                </a:solidFill>
                <a:latin typeface="Arial"/>
              </a:rPr>
              <a:t>RECOMMENDATION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457200" y="530352"/>
            <a:ext cx="9722815" cy="82296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 i="0">
                <a:solidFill>
                  <a:srgbClr val="1F2933"/>
                </a:solidFill>
                <a:latin typeface="Arial"/>
              </a:rPr>
              <a:t>Approve three levers now; study depot consolidation and fold SG&amp;A cuts into the 2027 budget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1417320"/>
            <a:ext cx="11277295" cy="0"/>
          </a:xfrm>
          <a:prstGeom prst="line">
            <a:avLst/>
          </a:prstGeom>
          <a:ln w="9525">
            <a:solidFill>
              <a:srgbClr val="D5D9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ageNumber"/>
          <p:cNvSpPr txBox="1"/>
          <p:nvPr/>
        </p:nvSpPr>
        <p:spPr>
          <a:xfrm>
            <a:off x="11277295" y="6236208"/>
            <a:ext cx="457200" cy="27432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 i="0">
                <a:solidFill>
                  <a:srgbClr val="8A9099"/>
                </a:solidFill>
                <a:latin typeface="Arial"/>
              </a:rPr>
              <a:t>6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554480"/>
          <a:ext cx="11277295" cy="340156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291840"/>
                <a:gridCol w="1828800"/>
                <a:gridCol w="1828800"/>
                <a:gridCol w="1463040"/>
                <a:gridCol w="2864815"/>
              </a:tblGrid>
              <a:tr h="566928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3"/>
                          </a:solidFill>
                          <a:latin typeface="Arial"/>
                        </a:rPr>
                        <a:t>Lever</a:t>
                      </a:r>
                    </a:p>
                  </a:txBody>
                  <a:tcPr marL="91440" marR="91440" marT="45720" marB="45720" anchor="ctr">
                    <a:solidFill>
                      <a:srgbClr val="F2F4F7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8A9099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3"/>
                          </a:solidFill>
                          <a:latin typeface="Arial"/>
                        </a:rPr>
                        <a:t>Saving, €M a year</a:t>
                      </a:r>
                    </a:p>
                  </a:txBody>
                  <a:tcPr marL="91440" marR="91440" marT="45720" marB="45720" anchor="ctr">
                    <a:solidFill>
                      <a:srgbClr val="F2F4F7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8A9099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3"/>
                          </a:solidFill>
                          <a:latin typeface="Arial"/>
                        </a:rPr>
                        <a:t>Time to impact</a:t>
                      </a:r>
                    </a:p>
                  </a:txBody>
                  <a:tcPr marL="91440" marR="91440" marT="45720" marB="45720" anchor="ctr">
                    <a:solidFill>
                      <a:srgbClr val="F2F4F7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8A9099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3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 marL="91440" marR="91440" marT="45720" marB="45720" anchor="ctr">
                    <a:solidFill>
                      <a:srgbClr val="F2F4F7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8A9099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3"/>
                          </a:solidFill>
                          <a:latin typeface="Arial"/>
                        </a:rPr>
                        <a:t>Recommendation</a:t>
                      </a:r>
                    </a:p>
                  </a:txBody>
                  <a:tcPr marL="91440" marR="91440" marT="45720" marB="45720" anchor="ctr">
                    <a:solidFill>
                      <a:srgbClr val="F2F4F7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8A9099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3"/>
                          </a:solidFill>
                          <a:latin typeface="Arial"/>
                        </a:rPr>
                        <a:t>Route and load optimisation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6-9 months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Approve now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3"/>
                          </a:solidFill>
                          <a:latin typeface="Arial"/>
                        </a:rPr>
                        <a:t>Subcontractor renegotiation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3-6 months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Approve now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3"/>
                          </a:solidFill>
                          <a:latin typeface="Arial"/>
                        </a:rPr>
                        <a:t>Fuel hedging and telematics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3-6 months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Approve now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3"/>
                          </a:solidFill>
                          <a:latin typeface="Arial"/>
                        </a:rPr>
                        <a:t>Depot consolidation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12-18 months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Study, decide in March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3"/>
                          </a:solidFill>
                          <a:latin typeface="Arial"/>
                        </a:rPr>
                        <a:t>Overhead (SG&amp;A) reduction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6 months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Include in 2027 budget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7" name="Illustrative"/>
          <p:cNvSpPr/>
          <p:nvPr/>
        </p:nvSpPr>
        <p:spPr>
          <a:xfrm>
            <a:off x="10362895" y="274320"/>
            <a:ext cx="1371600" cy="274320"/>
          </a:xfrm>
          <a:prstGeom prst="roundRect">
            <a:avLst/>
          </a:prstGeom>
          <a:noFill/>
          <a:ln w="9525">
            <a:solidFill>
              <a:srgbClr val="8A90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900" b="0" i="0">
                <a:solidFill>
                  <a:srgbClr val="8A9099"/>
                </a:solidFill>
                <a:latin typeface="Arial"/>
              </a:rPr>
              <a:t>Illustrative</a:t>
            </a:r>
          </a:p>
        </p:txBody>
      </p:sp>
      <p:sp>
        <p:nvSpPr>
          <p:cNvPr id="8" name="Source"/>
          <p:cNvSpPr txBox="1"/>
          <p:nvPr/>
        </p:nvSpPr>
        <p:spPr>
          <a:xfrm>
            <a:off x="457200" y="6236208"/>
            <a:ext cx="10362895" cy="27432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 i="0">
                <a:solidFill>
                  <a:srgbClr val="8A9099"/>
                </a:solidFill>
                <a:latin typeface="Arial"/>
              </a:rPr>
              <a:t>Source: Halden Freight finance team (FY2023-25), as provided in brief; team analysis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racker"/>
          <p:cNvSpPr txBox="1"/>
          <p:nvPr/>
        </p:nvSpPr>
        <p:spPr>
          <a:xfrm>
            <a:off x="457200" y="292608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1" i="0">
                <a:solidFill>
                  <a:srgbClr val="1F5AA6"/>
                </a:solidFill>
                <a:latin typeface="Arial"/>
              </a:rPr>
              <a:t>NEXT STEPS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457200" y="530352"/>
            <a:ext cx="9722815" cy="82296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 i="0">
                <a:solidFill>
                  <a:srgbClr val="1F2933"/>
                </a:solidFill>
                <a:latin typeface="Arial"/>
              </a:rPr>
              <a:t>Approval today starts all three levers before the end of January 2027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1417320"/>
            <a:ext cx="11277295" cy="0"/>
          </a:xfrm>
          <a:prstGeom prst="line">
            <a:avLst/>
          </a:prstGeom>
          <a:ln w="9525">
            <a:solidFill>
              <a:srgbClr val="D5D9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ageNumber"/>
          <p:cNvSpPr txBox="1"/>
          <p:nvPr/>
        </p:nvSpPr>
        <p:spPr>
          <a:xfrm>
            <a:off x="11277295" y="6236208"/>
            <a:ext cx="457200" cy="27432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 i="0">
                <a:solidFill>
                  <a:srgbClr val="8A9099"/>
                </a:solidFill>
                <a:latin typeface="Arial"/>
              </a:rPr>
              <a:t>7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554480"/>
          <a:ext cx="11277295" cy="340156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705295"/>
                <a:gridCol w="2743200"/>
                <a:gridCol w="1828800"/>
              </a:tblGrid>
              <a:tr h="566928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3"/>
                          </a:solidFill>
                          <a:latin typeface="Arial"/>
                        </a:rPr>
                        <a:t>Action</a:t>
                      </a:r>
                    </a:p>
                  </a:txBody>
                  <a:tcPr marL="91440" marR="91440" marT="45720" marB="45720" anchor="ctr">
                    <a:solidFill>
                      <a:srgbClr val="F2F4F7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8A9099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3"/>
                          </a:solidFill>
                          <a:latin typeface="Arial"/>
                        </a:rPr>
                        <a:t>Owner</a:t>
                      </a:r>
                    </a:p>
                  </a:txBody>
                  <a:tcPr marL="91440" marR="91440" marT="45720" marB="45720" anchor="ctr">
                    <a:solidFill>
                      <a:srgbClr val="F2F4F7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8A9099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3"/>
                          </a:solidFill>
                          <a:latin typeface="Arial"/>
                        </a:rPr>
                        <a:t>By</a:t>
                      </a:r>
                    </a:p>
                  </a:txBody>
                  <a:tcPr marL="91440" marR="91440" marT="45720" marB="45720" anchor="ctr">
                    <a:solidFill>
                      <a:srgbClr val="F2F4F7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8A9099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3"/>
                          </a:solidFill>
                          <a:latin typeface="Arial"/>
                        </a:rPr>
                        <a:t>Launch the route and load optimisation programme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COO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15 Dec 2026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3"/>
                          </a:solidFill>
                          <a:latin typeface="Arial"/>
                        </a:rPr>
                        <a:t>Include the €2M SG&amp;A reduction in the 2027 budget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CFO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15 Dec 2026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3"/>
                          </a:solidFill>
                          <a:latin typeface="Arial"/>
                        </a:rPr>
                        <a:t>Issue the subcontractor panel tender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Head of Procurement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8 Jan 2027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3"/>
                          </a:solidFill>
                          <a:latin typeface="Arial"/>
                        </a:rPr>
                        <a:t>Agree fuel hedging policy and roll out telematics-led driving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CFO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31 Jan 2027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3"/>
                          </a:solidFill>
                          <a:latin typeface="Arial"/>
                        </a:rPr>
                        <a:t>Bring the depot consolidation study back to this committee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Network Director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</a:rPr>
                        <a:t>31 Mar 2027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  <a:lnL w="0">
                      <a:solidFill>
                        <a:srgbClr val="FFFFFF"/>
                      </a:solidFill>
                    </a:lnL>
                    <a:lnR w="0">
                      <a:solidFill>
                        <a:srgbClr val="FFFFFF"/>
                      </a:solidFill>
                    </a:lnR>
                    <a:lnT w="0">
                      <a:solidFill>
                        <a:srgbClr val="FFFFFF"/>
                      </a:solidFill>
                    </a:lnT>
                    <a:lnB w="9525">
                      <a:solidFill>
                        <a:srgbClr val="D5D9DE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7" name="Illustrative"/>
          <p:cNvSpPr/>
          <p:nvPr/>
        </p:nvSpPr>
        <p:spPr>
          <a:xfrm>
            <a:off x="10362895" y="274320"/>
            <a:ext cx="1371600" cy="274320"/>
          </a:xfrm>
          <a:prstGeom prst="roundRect">
            <a:avLst/>
          </a:prstGeom>
          <a:noFill/>
          <a:ln w="9525">
            <a:solidFill>
              <a:srgbClr val="8A90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900" b="0" i="0">
                <a:solidFill>
                  <a:srgbClr val="8A9099"/>
                </a:solidFill>
                <a:latin typeface="Arial"/>
              </a:rPr>
              <a:t>Illustrative</a:t>
            </a:r>
          </a:p>
        </p:txBody>
      </p:sp>
      <p:sp>
        <p:nvSpPr>
          <p:cNvPr id="8" name="Source"/>
          <p:cNvSpPr txBox="1"/>
          <p:nvPr/>
        </p:nvSpPr>
        <p:spPr>
          <a:xfrm>
            <a:off x="457200" y="6236208"/>
            <a:ext cx="10362895" cy="274320"/>
          </a:xfrm>
          <a:prstGeom prst="rect">
            <a:avLst/>
          </a:prstGeom>
          <a:noFill/>
        </p:spPr>
        <p:txBody>
          <a:bodyPr wrap="square" anchor="t" lIns="0" rIns="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 i="0">
                <a:solidFill>
                  <a:srgbClr val="8A9099"/>
                </a:solidFill>
                <a:latin typeface="Arial"/>
              </a:rPr>
              <a:t>Source: team proposal for discussion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