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737360" y="2011680"/>
            <a:ext cx="8229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1F2A44"/>
                </a:solidFill>
                <a:latin typeface="Calibri"/>
              </a:rPr>
              <a:t>Corrin Outdoor Q3 2026 Business Review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77440" y="3017520"/>
            <a:ext cx="6400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>
                <a:solidFill>
                  <a:srgbClr val="7A7A7A"/>
                </a:solidFill>
                <a:latin typeface="Times New Roman"/>
              </a:rPr>
              <a:t>Prepared for the leadership team · October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6446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 b="0">
                <a:solidFill>
                  <a:srgbClr val="888888"/>
                </a:solidFill>
                <a:latin typeface="Arial"/>
              </a:rPr>
              <a:t>Illustrative example · Fictional company and sample data · deckary.com/blog/claude-for-google-workspace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C0392B"/>
                </a:solidFill>
                <a:latin typeface="Calibri"/>
              </a:rPr>
              <a:t>Q3 Performance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463040"/>
            <a:ext cx="32918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222222"/>
                </a:solidFill>
                <a:latin typeface="Arial"/>
              </a:rPr>
              <a:t>Revenue</a:t>
            </a:r>
          </a:p>
          <a:p>
            <a:r>
              <a:rPr sz="1400" b="0">
                <a:solidFill>
                  <a:srgbClr val="222222"/>
                </a:solidFill>
                <a:latin typeface="Arial"/>
              </a:rPr>
              <a:t>Q3 revenue $218k vs $220k in Q2 (-1%)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0" y="1737360"/>
            <a:ext cx="283464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335577"/>
                </a:solidFill>
                <a:latin typeface="Georgia"/>
              </a:rPr>
              <a:t>Product lines</a:t>
            </a:r>
          </a:p>
          <a:p>
            <a:r>
              <a:rPr sz="1200" b="0">
                <a:solidFill>
                  <a:srgbClr val="335577"/>
                </a:solidFill>
                <a:latin typeface="Georgia"/>
              </a:rPr>
              <a:t>Tents +14%, Packs +12%, Footwear -34%, Apparel -2%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06640" y="1325880"/>
            <a:ext cx="3749039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0A7A3C"/>
                </a:solidFill>
                <a:latin typeface="Arial"/>
              </a:rPr>
              <a:t>Outlook</a:t>
            </a:r>
          </a:p>
          <a:p>
            <a:r>
              <a:rPr sz="1600" b="1">
                <a:solidFill>
                  <a:srgbClr val="0A7A3C"/>
                </a:solidFill>
                <a:latin typeface="Arial"/>
              </a:rPr>
              <a:t>Q4 forecast $224k with East leading (+6%)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46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 b="0">
                <a:solidFill>
                  <a:srgbClr val="888888"/>
                </a:solidFill>
                <a:latin typeface="Arial"/>
              </a:rPr>
              <a:t>Illustrative example · Fictional company and sample data · deckary.com/blog/claude-for-google-workspace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1F2A44"/>
                </a:solidFill>
                <a:latin typeface="Arial"/>
              </a:rPr>
              <a:t>Regional Update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14300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>
                <a:solidFill>
                  <a:srgbClr val="333333"/>
                </a:solidFill>
                <a:latin typeface="Arial"/>
              </a:rPr>
              <a:t>• North: Q3 revenue $65k, largest region, driven by Tents in Retail</a:t>
            </a:r>
          </a:p>
          <a:p>
            <a:r>
              <a:rPr sz="2000" b="0">
                <a:solidFill>
                  <a:srgbClr val="333333"/>
                </a:solidFill>
                <a:latin typeface="Arial"/>
              </a:rPr>
              <a:t>• South: Q3 revenue $45k, smallest region, Wholesale orders lumpy</a:t>
            </a:r>
          </a:p>
          <a:p>
            <a:r>
              <a:rPr sz="2000" b="0">
                <a:solidFill>
                  <a:srgbClr val="333333"/>
                </a:solidFill>
                <a:latin typeface="Arial"/>
              </a:rPr>
              <a:t>• East: Q3 revenue $57k, Online channel up after the July site relaunch</a:t>
            </a:r>
          </a:p>
          <a:p>
            <a:r>
              <a:rPr sz="2000" b="0">
                <a:solidFill>
                  <a:srgbClr val="333333"/>
                </a:solidFill>
                <a:latin typeface="Arial"/>
              </a:rPr>
              <a:t>• West: Q3 revenue $52k, flat; two key accounts delayed orders to October</a:t>
            </a:r>
          </a:p>
          <a:p>
            <a:r>
              <a:rPr sz="2000" b="0">
                <a:solidFill>
                  <a:srgbClr val="333333"/>
                </a:solidFill>
                <a:latin typeface="Arial"/>
              </a:rPr>
              <a:t>• Footwear fell in every region after the spring range was discontinued early</a:t>
            </a:r>
          </a:p>
          <a:p>
            <a:r>
              <a:rPr sz="2000" b="0">
                <a:solidFill>
                  <a:srgbClr val="333333"/>
                </a:solidFill>
                <a:latin typeface="Arial"/>
              </a:rPr>
              <a:t>• Tents benefited from a late summer and the new 3-person model</a:t>
            </a:r>
          </a:p>
          <a:p>
            <a:r>
              <a:rPr sz="2000" b="0">
                <a:solidFill>
                  <a:srgbClr val="333333"/>
                </a:solidFill>
                <a:latin typeface="Arial"/>
              </a:rPr>
              <a:t>• Packs up; school-season promotion pulled some volume into September</a:t>
            </a:r>
          </a:p>
          <a:p>
            <a:r>
              <a:rPr sz="2000" b="0">
                <a:solidFill>
                  <a:srgbClr val="333333"/>
                </a:solidFill>
                <a:latin typeface="Arial"/>
              </a:rPr>
              <a:t>• Apparel slightly down; markdowns on summer stock reduced average price</a:t>
            </a:r>
          </a:p>
          <a:p>
            <a:r>
              <a:rPr sz="2000" b="0">
                <a:solidFill>
                  <a:srgbClr val="333333"/>
                </a:solidFill>
                <a:latin typeface="Arial"/>
              </a:rPr>
              <a:t>• Wholesale share of revenue rose; margin impact not yet quantified</a:t>
            </a:r>
          </a:p>
          <a:p>
            <a:r>
              <a:rPr sz="2000" b="0">
                <a:solidFill>
                  <a:srgbClr val="333333"/>
                </a:solidFill>
                <a:latin typeface="Arial"/>
              </a:rPr>
              <a:t>• Online returns rate higher in Footwear than other lines (to be confirmed)</a:t>
            </a:r>
          </a:p>
          <a:p>
            <a:r>
              <a:rPr sz="2000" b="0">
                <a:solidFill>
                  <a:srgbClr val="333333"/>
                </a:solidFill>
                <a:latin typeface="Arial"/>
              </a:rPr>
              <a:t>• Inventory of discontinued Footwear SKUs still on hand in North and West</a:t>
            </a:r>
          </a:p>
          <a:p>
            <a:r>
              <a:rPr sz="2000" b="0">
                <a:solidFill>
                  <a:srgbClr val="333333"/>
                </a:solidFill>
                <a:latin typeface="Arial"/>
              </a:rPr>
              <a:t>• Two new Retail doors opened in East in August</a:t>
            </a:r>
          </a:p>
          <a:p>
            <a:r>
              <a:rPr sz="2000" b="0">
                <a:solidFill>
                  <a:srgbClr val="333333"/>
                </a:solidFill>
                <a:latin typeface="Arial"/>
              </a:rPr>
              <a:t>• Pricing review for Q4 promotions due in November</a:t>
            </a:r>
          </a:p>
          <a:p>
            <a:r>
              <a:rPr sz="2000" b="0">
                <a:solidFill>
                  <a:srgbClr val="333333"/>
                </a:solidFill>
                <a:latin typeface="Arial"/>
              </a:rPr>
              <a:t>• Data note: some orders entered twice in the order system; cleaning in progress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6446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 b="0">
                <a:solidFill>
                  <a:srgbClr val="888888"/>
                </a:solidFill>
                <a:latin typeface="Arial"/>
              </a:rPr>
              <a:t>Illustrative example · Fictional company and sample data · deckary.com/blog/claude-for-google-workspace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0">
                <a:solidFill>
                  <a:srgbClr val="555555"/>
                </a:solidFill>
                <a:latin typeface="Calibri"/>
              </a:rPr>
              <a:t>REVENUE BY REGION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658368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194560"/>
                <a:gridCol w="2194560"/>
              </a:tblGrid>
              <a:tr h="457200">
                <a:tc>
                  <a:txBody>
                    <a:bodyPr/>
                    <a:lstStyle/>
                    <a:p>
                      <a:r>
                        <a:rPr sz="1500">
                          <a:latin typeface="Arial"/>
                        </a:rPr>
                        <a:t>Region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500">
                          <a:latin typeface="Calibri"/>
                        </a:rPr>
                        <a:t>Q3 2026 revenue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500">
                          <a:latin typeface="Times New Roman"/>
                        </a:rPr>
                        <a:t>Q4 2026 forecast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400">
                          <a:latin typeface="Calibri"/>
                        </a:rPr>
                        <a:t>North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/>
                        </a:rPr>
                        <a:t>$0.07m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Arial"/>
                        </a:rPr>
                        <a:t>$68k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400">
                          <a:latin typeface="Times New Roman"/>
                        </a:rPr>
                        <a:t>South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Arial"/>
                        </a:rPr>
                        <a:t>$45k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Calibri"/>
                        </a:rPr>
                        <a:t>43,966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400">
                          <a:latin typeface="Arial"/>
                        </a:rPr>
                        <a:t>East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Calibri"/>
                        </a:rPr>
                        <a:t>56,576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/>
                        </a:rPr>
                        <a:t>$59,970.79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400">
                          <a:latin typeface="Calibri"/>
                        </a:rPr>
                        <a:t>West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/>
                        </a:rPr>
                        <a:t>$51,584.37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Arial"/>
                        </a:rPr>
                        <a:t>$0.05m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400">
                          <a:latin typeface="Times New Roman"/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Arial"/>
                        </a:rPr>
                        <a:t>218,173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Calibri"/>
                        </a:rPr>
                        <a:t>$224k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412480" y="1463040"/>
            <a:ext cx="4206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7A3E00"/>
                </a:solidFill>
                <a:latin typeface="Arial"/>
              </a:rPr>
              <a:t>Note</a:t>
            </a:r>
          </a:p>
          <a:p>
            <a:r>
              <a:rPr sz="1300" b="0">
                <a:solidFill>
                  <a:srgbClr val="7A3E00"/>
                </a:solidFill>
                <a:latin typeface="Arial"/>
              </a:rPr>
              <a:t>East forecast assumes +6% from the new Retail doors; South assumes -2%.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446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 b="0">
                <a:solidFill>
                  <a:srgbClr val="888888"/>
                </a:solidFill>
                <a:latin typeface="Arial"/>
              </a:rPr>
              <a:t>Illustrative example · Fictional company and sample data · deckary.com/blog/claude-for-google-workspace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1F2A44"/>
                </a:solidFill>
                <a:latin typeface="Calibri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280160"/>
            <a:ext cx="7772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333333"/>
                </a:solidFill>
                <a:latin typeface="Arial"/>
              </a:rPr>
              <a:t>• Finish order-data cleaning before the Q4 forecast is locked</a:t>
            </a:r>
          </a:p>
          <a:p>
            <a:r>
              <a:rPr sz="1300" b="0">
                <a:solidFill>
                  <a:srgbClr val="333333"/>
                </a:solidFill>
                <a:latin typeface="Arial"/>
              </a:rPr>
              <a:t>• Decide on clearance of discontinued Footwear stock</a:t>
            </a:r>
          </a:p>
          <a:p>
            <a:r>
              <a:rPr sz="2000" b="0">
                <a:solidFill>
                  <a:srgbClr val="333333"/>
                </a:solidFill>
                <a:latin typeface="Arial"/>
              </a:rPr>
              <a:t>• Confirm Wholesale margin impact</a:t>
            </a:r>
          </a:p>
          <a:p>
            <a:r>
              <a:rPr sz="1500" b="0">
                <a:solidFill>
                  <a:srgbClr val="333333"/>
                </a:solidFill>
                <a:latin typeface="Arial"/>
              </a:rPr>
              <a:t>• Q4 promotions pricing review (November)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63840" y="4754880"/>
            <a:ext cx="2743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222222"/>
                </a:solidFill>
                <a:latin typeface="Arial"/>
              </a:rPr>
              <a:t/>
            </a:r>
          </a:p>
        </p:txBody>
      </p:sp>
      <p:sp>
        <p:nvSpPr>
          <p:cNvPr id="5" name="Rectangle 4"/>
          <p:cNvSpPr/>
          <p:nvPr/>
        </p:nvSpPr>
        <p:spPr>
          <a:xfrm>
            <a:off x="4754880" y="1371600"/>
            <a:ext cx="2926080" cy="1280160"/>
          </a:xfrm>
          <a:prstGeom prst="rect">
            <a:avLst/>
          </a:prstGeom>
          <a:solidFill>
            <a:srgbClr val="D9DE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>
                <a:solidFill>
                  <a:srgbClr val="1F2A44"/>
                </a:solidFill>
                <a:latin typeface="Arial"/>
              </a:rPr>
              <a:t>Owner: COO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46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 b="0">
                <a:solidFill>
                  <a:srgbClr val="888888"/>
                </a:solidFill>
                <a:latin typeface="Arial"/>
              </a:rPr>
              <a:t>Illustrative example · Fictional company and sample data · deckary.com/blog/claude-for-google-workspace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