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2A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2857500"/>
            <a:ext cx="762000" cy="5715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05000"/>
            <a:ext cx="104775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4050" b="1">
                <a:solidFill>
                  <a:srgbClr val="FFFFFF"/>
                </a:solidFill>
                <a:latin typeface="Arial"/>
              </a:rPr>
              <a:t>Project Keystone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143250"/>
            <a:ext cx="10477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50" b="0">
                <a:solidFill>
                  <a:srgbClr val="CBD5E1"/>
                </a:solidFill>
                <a:latin typeface="Arial"/>
              </a:rPr>
              <a:t>Brennard Foods procurement transformation</a:t>
            </a:r>
          </a:p>
          <a:p>
            <a:pPr algn="l"/>
            <a:r>
              <a:rPr sz="1950" b="0">
                <a:solidFill>
                  <a:srgbClr val="CBD5E1"/>
                </a:solidFill>
                <a:latin typeface="Arial"/>
              </a:rPr>
              <a:t>Steering committee · 1 October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286500"/>
            <a:ext cx="9525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94A3B8"/>
                </a:solidFill>
                <a:latin typeface="Arial"/>
              </a:rPr>
              <a:t>Illustrative example · Fictional company and sample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3429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6B7280"/>
                </a:solidFill>
                <a:latin typeface="Arial"/>
              </a:rPr>
              <a:t>PROJECT KEYSTONE · STEERING COMMITTEE · 1 OCTOBER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590550"/>
            <a:ext cx="10972800" cy="723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50" b="1">
                <a:solidFill>
                  <a:srgbClr val="1F2A37"/>
                </a:solidFill>
                <a:latin typeface="Arial"/>
              </a:rPr>
              <a:t>Keystone is on track: 7 of 8 workstreams are green and $3.6M of the $6.0M savings target is confirmed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9600" y="1409700"/>
            <a:ext cx="10972800" cy="0"/>
          </a:xfrm>
          <a:prstGeom prst="line">
            <a:avLst/>
          </a:prstGeom>
          <a:ln>
            <a:solidFill>
              <a:srgbClr val="D9DC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649605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75" b="0">
                <a:solidFill>
                  <a:srgbClr val="6B7280"/>
                </a:solidFill>
                <a:latin typeface="Arial"/>
              </a:rPr>
              <a:t>Illustrative example · Fictional company and sample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25200" y="6496050"/>
            <a:ext cx="4572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75" b="0">
                <a:solidFill>
                  <a:srgbClr val="6B7280"/>
                </a:solidFill>
                <a:latin typeface="Arial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581150"/>
            <a:ext cx="109728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75" b="1">
                <a:solidFill>
                  <a:srgbClr val="1D4ED8"/>
                </a:solidFill>
                <a:latin typeface="Arial"/>
              </a:rPr>
              <a:t>Overall status: GREEN   ·   Confirmed run-rate savings $3,600k (60% of target)   ·   Next steerco 5 November 2026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09600" y="1962150"/>
          <a:ext cx="10972800" cy="4286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00"/>
                <a:gridCol w="1714500"/>
                <a:gridCol w="1143000"/>
                <a:gridCol w="1238250"/>
                <a:gridCol w="1428750"/>
                <a:gridCol w="1447800"/>
              </a:tblGrid>
              <a:tr h="47625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Workstream</a:t>
                      </a:r>
                    </a:p>
                  </a:txBody>
                  <a:tcPr marT="38100" marB="38100" anchor="ctr">
                    <a:solidFill>
                      <a:srgbClr val="1F2A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T="38100" marB="38100" anchor="ctr">
                    <a:solidFill>
                      <a:srgbClr val="1F2A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Status</a:t>
                      </a:r>
                    </a:p>
                  </a:txBody>
                  <a:tcPr marT="38100" marB="38100" anchor="ctr">
                    <a:solidFill>
                      <a:srgbClr val="1F2A3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% complete</a:t>
                      </a:r>
                    </a:p>
                  </a:txBody>
                  <a:tcPr marT="38100" marB="38100" anchor="ctr">
                    <a:solidFill>
                      <a:srgbClr val="1F2A3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Due</a:t>
                      </a:r>
                    </a:p>
                  </a:txBody>
                  <a:tcPr marT="38100" marB="38100" anchor="ctr">
                    <a:solidFill>
                      <a:srgbClr val="1F2A3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1">
                          <a:solidFill>
                            <a:srgbClr val="FFFFFF"/>
                          </a:solidFill>
                          <a:latin typeface="Arial"/>
                        </a:rPr>
                        <a:t>Savings ($k)</a:t>
                      </a:r>
                    </a:p>
                  </a:txBody>
                  <a:tcPr marT="38100" marB="38100" anchor="ctr">
                    <a:solidFill>
                      <a:srgbClr val="1F2A37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Spend baseline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Priya Nair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Green</a:t>
                      </a:r>
                    </a:p>
                  </a:txBody>
                  <a:tcPr marT="38100" marB="38100" anchor="ctr">
                    <a:solidFill>
                      <a:srgbClr val="D7F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14 Aug 2026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Category wave 1: packaging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Daniel Ortiz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Green</a:t>
                      </a:r>
                    </a:p>
                  </a:txBody>
                  <a:tcPr marT="38100" marB="38100" anchor="ctr">
                    <a:solidFill>
                      <a:srgbClr val="D7F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100%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30 Sep 2026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1,450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Category wave 2: logistics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Daniel Ortiz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Green</a:t>
                      </a:r>
                    </a:p>
                  </a:txBody>
                  <a:tcPr marT="38100" marB="38100" anchor="ctr">
                    <a:solidFill>
                      <a:srgbClr val="D7F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85%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30 Oct 2026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1,250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Category wave 3: indirect spend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Tom Brooks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Green</a:t>
                      </a:r>
                    </a:p>
                  </a:txBody>
                  <a:tcPr marT="38100" marB="38100" anchor="ctr">
                    <a:solidFill>
                      <a:srgbClr val="D7F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60%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15 Dec 2026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900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Supplier consolidation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Grace Liu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Green</a:t>
                      </a:r>
                    </a:p>
                  </a:txBody>
                  <a:tcPr marT="38100" marB="38100" anchor="ctr">
                    <a:solidFill>
                      <a:srgbClr val="D7F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55%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13 Nov 2026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Procure-to-pay (P2P) rollout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Sam Patel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Amber</a:t>
                      </a:r>
                    </a:p>
                  </a:txBody>
                  <a:tcPr marT="38100" marB="38100" anchor="ctr">
                    <a:solidFill>
                      <a:srgbClr val="FCEBC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40%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15 Jan 2027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Tail-spend pilot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Grace Liu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Green</a:t>
                      </a:r>
                    </a:p>
                  </a:txBody>
                  <a:tcPr marT="38100" marB="38100" anchor="ctr">
                    <a:solidFill>
                      <a:srgbClr val="D7F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20%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31 Dec 2026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T="38100" marB="38100" anchor="ctr">
                    <a:solidFill>
                      <a:srgbClr val="F4F5F7"/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Change management and training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Priya Nair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Green</a:t>
                      </a:r>
                    </a:p>
                  </a:txBody>
                  <a:tcPr marT="38100" marB="38100" anchor="ctr">
                    <a:solidFill>
                      <a:srgbClr val="D7F0D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35%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29 Jan 2027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200" b="0">
                          <a:solidFill>
                            <a:srgbClr val="1F2A37"/>
                          </a:solidFill>
                          <a:latin typeface="Arial"/>
                        </a:rPr>
                        <a:t>–</a:t>
                      </a:r>
                    </a:p>
                  </a:txBody>
                  <a:tcPr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09600" y="342900"/>
            <a:ext cx="85725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1">
                <a:solidFill>
                  <a:srgbClr val="6B7280"/>
                </a:solidFill>
                <a:latin typeface="Arial"/>
              </a:rPr>
              <a:t>PROJECT KEYSTONE · STEERING COMMITTEE · 1 OCTOBER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590550"/>
            <a:ext cx="10972800" cy="7239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50" b="1">
                <a:solidFill>
                  <a:srgbClr val="1F2A37"/>
                </a:solidFill>
                <a:latin typeface="Arial"/>
              </a:rPr>
              <a:t>The committee is asked to approve the tail-spend pilot in two regions; supplier consolidation stays on plan for 13 November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9600" y="1409700"/>
            <a:ext cx="10972800" cy="0"/>
          </a:xfrm>
          <a:prstGeom prst="line">
            <a:avLst/>
          </a:prstGeom>
          <a:ln>
            <a:solidFill>
              <a:srgbClr val="D9DCE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9600" y="6496050"/>
            <a:ext cx="95250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75" b="0">
                <a:solidFill>
                  <a:srgbClr val="6B7280"/>
                </a:solidFill>
                <a:latin typeface="Arial"/>
              </a:rPr>
              <a:t>Illustrative example · Fictional company and sample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25200" y="6496050"/>
            <a:ext cx="457200" cy="190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975" b="0">
                <a:solidFill>
                  <a:srgbClr val="6B7280"/>
                </a:solidFill>
                <a:latin typeface="Arial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676400"/>
            <a:ext cx="5143500" cy="266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D4ED8"/>
                </a:solidFill>
                <a:latin typeface="Arial"/>
              </a:rPr>
              <a:t>Decision requested today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057400"/>
            <a:ext cx="5143500" cy="285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F2A37"/>
                </a:solidFill>
                <a:latin typeface="Arial"/>
              </a:rPr>
              <a:t>• Approve a tail-spend pilot in the Midlands and North regions from 20 October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F2A37"/>
                </a:solidFill>
                <a:latin typeface="Arial"/>
              </a:rPr>
              <a:t>• Scope: purchases under $5k, 38% of transactions but 4% of spend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F2A37"/>
                </a:solidFill>
                <a:latin typeface="Arial"/>
              </a:rPr>
              <a:t>• Budget within the existing programme envelope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24600" y="1676400"/>
            <a:ext cx="5257800" cy="2667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1D4ED8"/>
                </a:solidFill>
                <a:latin typeface="Arial"/>
              </a:rPr>
              <a:t>Next steps before 5 November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24600" y="2057400"/>
            <a:ext cx="5257800" cy="2857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500" b="0">
                <a:solidFill>
                  <a:srgbClr val="1F2A37"/>
                </a:solidFill>
                <a:latin typeface="Arial"/>
              </a:rPr>
              <a:t>• Finance to validate logistics savings (wave 2)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F2A37"/>
                </a:solidFill>
                <a:latin typeface="Arial"/>
              </a:rPr>
              <a:t>• Legal review of 14 supplier exit contracts by 13 November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F2A37"/>
                </a:solidFill>
                <a:latin typeface="Arial"/>
              </a:rPr>
              <a:t>• P2P integration testing; go-live 15 January 2027</a:t>
            </a:r>
          </a:p>
          <a:p>
            <a:pPr algn="l">
              <a:spcAft>
                <a:spcPts val="800"/>
              </a:spcAft>
            </a:pPr>
            <a:r>
              <a:rPr sz="1500" b="0">
                <a:solidFill>
                  <a:srgbClr val="1F2A37"/>
                </a:solidFill>
                <a:latin typeface="Arial"/>
              </a:rPr>
              <a:t>• Indirect spend (wave 3): facilities and IT categories to sourcing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4953000"/>
            <a:ext cx="10972800" cy="1238250"/>
          </a:xfrm>
          <a:prstGeom prst="rect">
            <a:avLst/>
          </a:prstGeom>
          <a:solidFill>
            <a:srgbClr val="F4F5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8200" y="5105400"/>
            <a:ext cx="3810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1D4ED8"/>
                </a:solidFill>
                <a:latin typeface="Arial"/>
              </a:rPr>
              <a:t>Top risks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8200" y="5410200"/>
            <a:ext cx="105156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0">
                <a:solidFill>
                  <a:srgbClr val="1F2A37"/>
                </a:solidFill>
                <a:latin typeface="Arial"/>
              </a:rPr>
              <a:t>R1  Business units keep buying off-contract after go-live (impact High, likelihood Medium; owner Sam Patel)</a:t>
            </a:r>
          </a:p>
          <a:p>
            <a:pPr algn="l"/>
            <a:r>
              <a:rPr sz="1200" b="0">
                <a:solidFill>
                  <a:srgbClr val="1F2A37"/>
                </a:solidFill>
                <a:latin typeface="Arial"/>
              </a:rPr>
              <a:t>R2  Packaging supplier passes through resin price increase (impact Medium, likelihood Medium; owner Daniel Ortiz)</a:t>
            </a:r>
          </a:p>
          <a:p>
            <a:pPr algn="l"/>
            <a:r>
              <a:rPr sz="1200" b="0">
                <a:solidFill>
                  <a:srgbClr val="1F2A37"/>
                </a:solidFill>
                <a:latin typeface="Arial"/>
              </a:rPr>
              <a:t>R3  Finance cannot validate savings fast enough for quarter close (impact Medium, likelihood Low; owner Priya Nair)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