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Base</c:v>
                </c:pt>
              </c:strCache>
            </c:strRef>
          </c:tx>
          <c:spPr>
            <a:solidFill>
              <a:srgbClr val="F7F7F4"/>
            </a:solidFill>
            <a:ln>
              <a:noFill/>
            </a:ln>
          </c:spPr>
          <c:cat>
            <c:strRef>
              <c:f>Sheet1!$A$2:$A$9</c:f>
              <c:strCache>
                <c:ptCount val="8"/>
                <c:pt idx="0">
                  <c:v>Budget EBITDA
4,528</c:v>
                </c:pt>
                <c:pt idx="1">
                  <c:v>Volume
−760</c:v>
                </c:pt>
                <c:pt idx="2">
                  <c:v>Price
+677</c:v>
                </c:pt>
                <c:pt idx="3">
                  <c:v>Unit cost
−589</c:v>
                </c:pt>
                <c:pt idx="4">
                  <c:v>Sales &amp; marketing
+255</c:v>
                </c:pt>
                <c:pt idx="5">
                  <c:v>R&amp;D
−40</c:v>
                </c:pt>
                <c:pt idx="6">
                  <c:v>G&amp;A
−155</c:v>
                </c:pt>
                <c:pt idx="7">
                  <c:v>Actual EBITDA
3,916</c:v>
                </c:pt>
              </c:strCache>
            </c:strRef>
          </c:cat>
          <c:val>
            <c:numRef>
              <c:f>Sheet1!$B$2:$B$9</c:f>
              <c:numCache>
                <c:formatCode>#,##0</c:formatCode>
                <c:ptCount val="8"/>
                <c:pt idx="0">
                  <c:v>0.0</c:v>
                </c:pt>
                <c:pt idx="1">
                  <c:v>3768.0</c:v>
                </c:pt>
                <c:pt idx="2">
                  <c:v>3768.0</c:v>
                </c:pt>
                <c:pt idx="3">
                  <c:v>3855.6</c:v>
                </c:pt>
                <c:pt idx="4">
                  <c:v>3855.6</c:v>
                </c:pt>
                <c:pt idx="5">
                  <c:v>4070.6</c:v>
                </c:pt>
                <c:pt idx="6">
                  <c:v>3915.6</c:v>
                </c:pt>
                <c:pt idx="7">
                  <c:v>0.0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rgbClr val="26251E"/>
            </a:solidFill>
          </c:spPr>
          <c:cat>
            <c:strRef>
              <c:f>Sheet1!$A$2:$A$9</c:f>
              <c:strCache>
                <c:ptCount val="8"/>
                <c:pt idx="0">
                  <c:v>Budget EBITDA
4,528</c:v>
                </c:pt>
                <c:pt idx="1">
                  <c:v>Volume
−760</c:v>
                </c:pt>
                <c:pt idx="2">
                  <c:v>Price
+677</c:v>
                </c:pt>
                <c:pt idx="3">
                  <c:v>Unit cost
−589</c:v>
                </c:pt>
                <c:pt idx="4">
                  <c:v>Sales &amp; marketing
+255</c:v>
                </c:pt>
                <c:pt idx="5">
                  <c:v>R&amp;D
−40</c:v>
                </c:pt>
                <c:pt idx="6">
                  <c:v>G&amp;A
−155</c:v>
                </c:pt>
                <c:pt idx="7">
                  <c:v>Actual EBITDA
3,916</c:v>
                </c:pt>
              </c:strCache>
            </c:strRef>
          </c:cat>
          <c:val>
            <c:numRef>
              <c:f>Sheet1!$C$2:$C$9</c:f>
              <c:numCache>
                <c:formatCode>#,##0</c:formatCode>
                <c:ptCount val="8"/>
                <c:pt idx="0">
                  <c:v>4528.0</c:v>
                </c:pt>
                <c:pt idx="1">
                  <c:v>0.0</c:v>
                </c:pt>
                <c:pt idx="2">
                  <c:v>0.0</c:v>
                </c:pt>
                <c:pt idx="3">
                  <c:v>0.0</c:v>
                </c:pt>
                <c:pt idx="4">
                  <c:v>0.0</c:v>
                </c:pt>
                <c:pt idx="5">
                  <c:v>0.0</c:v>
                </c:pt>
                <c:pt idx="6">
                  <c:v>0.0</c:v>
                </c:pt>
                <c:pt idx="7">
                  <c:v>3915.6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Increase</c:v>
                </c:pt>
              </c:strCache>
            </c:strRef>
          </c:tx>
          <c:spPr>
            <a:solidFill>
              <a:srgbClr val="A3A29C"/>
            </a:solidFill>
          </c:spPr>
          <c:cat>
            <c:strRef>
              <c:f>Sheet1!$A$2:$A$9</c:f>
              <c:strCache>
                <c:ptCount val="8"/>
                <c:pt idx="0">
                  <c:v>Budget EBITDA
4,528</c:v>
                </c:pt>
                <c:pt idx="1">
                  <c:v>Volume
−760</c:v>
                </c:pt>
                <c:pt idx="2">
                  <c:v>Price
+677</c:v>
                </c:pt>
                <c:pt idx="3">
                  <c:v>Unit cost
−589</c:v>
                </c:pt>
                <c:pt idx="4">
                  <c:v>Sales &amp; marketing
+255</c:v>
                </c:pt>
                <c:pt idx="5">
                  <c:v>R&amp;D
−40</c:v>
                </c:pt>
                <c:pt idx="6">
                  <c:v>G&amp;A
−155</c:v>
                </c:pt>
                <c:pt idx="7">
                  <c:v>Actual EBITDA
3,916</c:v>
                </c:pt>
              </c:strCache>
            </c:strRef>
          </c:cat>
          <c:val>
            <c:numRef>
              <c:f>Sheet1!$D$2:$D$9</c:f>
              <c:numCache>
                <c:formatCode>#,##0</c:formatCode>
                <c:ptCount val="8"/>
                <c:pt idx="0">
                  <c:v>0.0</c:v>
                </c:pt>
                <c:pt idx="1">
                  <c:v>0.0</c:v>
                </c:pt>
                <c:pt idx="2">
                  <c:v>676.7</c:v>
                </c:pt>
                <c:pt idx="3">
                  <c:v>0.0</c:v>
                </c:pt>
                <c:pt idx="4">
                  <c:v>255</c:v>
                </c:pt>
                <c:pt idx="5">
                  <c:v>0.0</c:v>
                </c:pt>
                <c:pt idx="6">
                  <c:v>0.0</c:v>
                </c:pt>
                <c:pt idx="7">
                  <c:v>0.0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Decrease</c:v>
                </c:pt>
              </c:strCache>
            </c:strRef>
          </c:tx>
          <c:spPr>
            <a:solidFill>
              <a:srgbClr val="D65835"/>
            </a:solidFill>
          </c:spPr>
          <c:cat>
            <c:strRef>
              <c:f>Sheet1!$A$2:$A$9</c:f>
              <c:strCache>
                <c:ptCount val="8"/>
                <c:pt idx="0">
                  <c:v>Budget EBITDA
4,528</c:v>
                </c:pt>
                <c:pt idx="1">
                  <c:v>Volume
−760</c:v>
                </c:pt>
                <c:pt idx="2">
                  <c:v>Price
+677</c:v>
                </c:pt>
                <c:pt idx="3">
                  <c:v>Unit cost
−589</c:v>
                </c:pt>
                <c:pt idx="4">
                  <c:v>Sales &amp; marketing
+255</c:v>
                </c:pt>
                <c:pt idx="5">
                  <c:v>R&amp;D
−40</c:v>
                </c:pt>
                <c:pt idx="6">
                  <c:v>G&amp;A
−155</c:v>
                </c:pt>
                <c:pt idx="7">
                  <c:v>Actual EBITDA
3,916</c:v>
                </c:pt>
              </c:strCache>
            </c:strRef>
          </c:cat>
          <c:val>
            <c:numRef>
              <c:f>Sheet1!$E$2:$E$9</c:f>
              <c:numCache>
                <c:formatCode>#,##0</c:formatCode>
                <c:ptCount val="8"/>
                <c:pt idx="0">
                  <c:v>0.0</c:v>
                </c:pt>
                <c:pt idx="1">
                  <c:v>760.0</c:v>
                </c:pt>
                <c:pt idx="2">
                  <c:v>0.0</c:v>
                </c:pt>
                <c:pt idx="3">
                  <c:v>589.1</c:v>
                </c:pt>
                <c:pt idx="4">
                  <c:v>0.0</c:v>
                </c:pt>
                <c:pt idx="5">
                  <c:v>40</c:v>
                </c:pt>
                <c:pt idx="6">
                  <c:v>155</c:v>
                </c:pt>
                <c:pt idx="7">
                  <c:v>0.0</c:v>
                </c:pt>
              </c:numCache>
            </c:numRef>
          </c:val>
        </c:ser>
        <c:gapWidth val="50"/>
        <c:overlap val="10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DEDCD4"/>
            </a:solidFill>
          </a:ln>
        </c:spPr>
        <c:txPr>
          <a:bodyPr/>
          <a:lstStyle/>
          <a:p>
            <a:pPr>
              <a:defRPr sz="12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5000.0"/>
          <c:min val="0.0"/>
        </c:scaling>
        <c:delete/>
        <c:axPos val="l"/>
        <c:majorTickMark val="out"/>
        <c:minorTickMark val="none"/>
        <c:tickLblPos val="nextTo"/>
        <c:crossAx val="-2068027336"/>
        <c:crosses val="autoZero"/>
        <c:majorUnit val="1000.0"/>
      </c:valAx>
    </c:plotArea>
    <c:dispBlanksAs val="gap"/>
  </c:chart>
  <c:txPr>
    <a:bodyPr/>
    <a:lstStyle/>
    <a:p>
      <a:pPr>
        <a:defRPr sz="1275">
          <a:solidFill>
            <a:srgbClr val="26251E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CFCDC4"/>
            </a:solidFill>
          </c:spP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#,##0</c:formatCode>
                <c:ptCount val="12"/>
                <c:pt idx="0">
                  <c:v>330.0</c:v>
                </c:pt>
                <c:pt idx="1">
                  <c:v>368.0</c:v>
                </c:pt>
                <c:pt idx="2">
                  <c:v>520.0</c:v>
                </c:pt>
                <c:pt idx="3">
                  <c:v>520.0</c:v>
                </c:pt>
                <c:pt idx="4">
                  <c:v>596.0</c:v>
                </c:pt>
                <c:pt idx="5">
                  <c:v>634.0</c:v>
                </c:pt>
                <c:pt idx="6">
                  <c:v>482.0</c:v>
                </c:pt>
                <c:pt idx="7">
                  <c:v>406.0</c:v>
                </c:pt>
                <c:pt idx="8">
                  <c:v>672.0</c:v>
                </c:pt>
                <c:pt idx="9">
                  <c:v>710.0</c:v>
                </c:pt>
                <c:pt idx="10">
                  <c:v>748.0</c:v>
                </c:pt>
                <c:pt idx="11">
                  <c:v>900.0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rgbClr val="26251E"/>
            </a:solidFill>
          </c:spP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Sheet1!$C$2:$C$13</c:f>
              <c:numCache>
                <c:formatCode>#,##0</c:formatCode>
                <c:ptCount val="12"/>
                <c:pt idx="0">
                  <c:v>366.5</c:v>
                </c:pt>
                <c:pt idx="1">
                  <c:v>376.1</c:v>
                </c:pt>
                <c:pt idx="2">
                  <c:v>516.2</c:v>
                </c:pt>
                <c:pt idx="3">
                  <c:v>492.4</c:v>
                </c:pt>
                <c:pt idx="4">
                  <c:v>480.0</c:v>
                </c:pt>
                <c:pt idx="5">
                  <c:v>514.9</c:v>
                </c:pt>
                <c:pt idx="6">
                  <c:v>352.5</c:v>
                </c:pt>
                <c:pt idx="7">
                  <c:v>322.0</c:v>
                </c:pt>
                <c:pt idx="8">
                  <c:v>495.0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Forecast</c:v>
                </c:pt>
              </c:strCache>
            </c:strRef>
          </c:tx>
          <c:spPr>
            <a:solidFill>
              <a:srgbClr val="D65835"/>
            </a:solidFill>
          </c:spP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Sheet1!$D$2:$D$13</c:f>
              <c:numCache>
                <c:formatCode>#,##0</c:formatCode>
                <c:ptCount val="12"/>
                <c:pt idx="9">
                  <c:v>576.6</c:v>
                </c:pt>
                <c:pt idx="10">
                  <c:v>612.1</c:v>
                </c:pt>
                <c:pt idx="11">
                  <c:v>754.2</c:v>
                </c:pt>
              </c:numCache>
            </c:numRef>
          </c:val>
        </c:ser>
        <c:gapWidth val="4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rgbClr val="DEDCD4"/>
            </a:solidFill>
          </a:ln>
        </c:sp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DEDCD4"/>
              </a:solidFill>
            </a:ln>
          </c:spPr>
        </c:majorGridlines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125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200"/>
          </a:pPr>
        </a:p>
      </c:txPr>
    </c:legend>
    <c:dispBlanksAs val="gap"/>
  </c:chart>
  <c:txPr>
    <a:bodyPr/>
    <a:lstStyle/>
    <a:p>
      <a:pPr>
        <a:defRPr sz="1200"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66750" y="400050"/>
            <a:ext cx="10858500" cy="952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>
                <a:solidFill>
                  <a:srgbClr val="26251E"/>
                </a:solidFill>
                <a:latin typeface="Arial"/>
              </a:rPr>
              <a:t>YTD EBITDA is $0.6m below budget: volume and unit cost misses outweighed higher prices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85800" y="1428750"/>
            <a:ext cx="10820400" cy="0"/>
          </a:xfrm>
          <a:prstGeom prst="line">
            <a:avLst/>
          </a:prstGeom>
          <a:ln w="12700">
            <a:solidFill>
              <a:srgbClr val="DEDC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85800" y="6096000"/>
            <a:ext cx="10334625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87771"/>
                </a:solidFill>
                <a:latin typeface="Arial"/>
              </a:rPr>
              <a:t>Source: Finance AI test workbook, sheets BvA, Bridge and Forecast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334625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87771"/>
                </a:solidFill>
                <a:latin typeface="Arial"/>
              </a:rPr>
              <a:t>Illustrative example · Fictional company and sample data · Marlow Instruments board pack, October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63300" y="6362700"/>
            <a:ext cx="381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>
                <a:solidFill>
                  <a:srgbClr val="787771"/>
                </a:solidFill>
                <a:latin typeface="Arial"/>
              </a:rPr>
              <a:t>1</a:t>
            </a:r>
          </a:p>
        </p:txBody>
      </p:sp>
      <p:sp>
        <p:nvSpPr>
          <p:cNvPr id="7" name="Rectangle 6"/>
          <p:cNvSpPr/>
          <p:nvPr/>
        </p:nvSpPr>
        <p:spPr>
          <a:xfrm>
            <a:off x="685800" y="1676400"/>
            <a:ext cx="3429000" cy="1257300"/>
          </a:xfrm>
          <a:prstGeom prst="rect">
            <a:avLst/>
          </a:prstGeom>
          <a:solidFill>
            <a:srgbClr val="FFFFFF"/>
          </a:solidFill>
          <a:ln>
            <a:solidFill>
              <a:srgbClr val="DE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6300" y="1828800"/>
            <a:ext cx="3048000" cy="2476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>
                <a:solidFill>
                  <a:srgbClr val="787771"/>
                </a:solidFill>
                <a:latin typeface="Arial"/>
              </a:rPr>
              <a:t>YTD revenue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76300" y="2095500"/>
            <a:ext cx="3048000" cy="4762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26251E"/>
                </a:solidFill>
                <a:latin typeface="Arial"/>
              </a:rPr>
              <a:t>$36.5m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6300" y="2590800"/>
            <a:ext cx="3048000" cy="2476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>
                <a:solidFill>
                  <a:srgbClr val="D65835"/>
                </a:solidFill>
                <a:latin typeface="Arial"/>
              </a:rPr>
              <a:t>−2.7% vs budget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43400" y="1676400"/>
            <a:ext cx="3429000" cy="1257300"/>
          </a:xfrm>
          <a:prstGeom prst="rect">
            <a:avLst/>
          </a:prstGeom>
          <a:solidFill>
            <a:srgbClr val="FFFFFF"/>
          </a:solidFill>
          <a:ln>
            <a:solidFill>
              <a:srgbClr val="DE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33900" y="1828800"/>
            <a:ext cx="3048000" cy="2476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>
                <a:solidFill>
                  <a:srgbClr val="787771"/>
                </a:solidFill>
                <a:latin typeface="Arial"/>
              </a:rPr>
              <a:t>YTD EBITDA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33900" y="2095500"/>
            <a:ext cx="3048000" cy="4762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26251E"/>
                </a:solidFill>
                <a:latin typeface="Arial"/>
              </a:rPr>
              <a:t>$3.9m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33900" y="2590800"/>
            <a:ext cx="3048000" cy="2476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>
                <a:solidFill>
                  <a:srgbClr val="D65835"/>
                </a:solidFill>
                <a:latin typeface="Arial"/>
              </a:rPr>
              <a:t>−$0.6m vs budget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01000" y="1676400"/>
            <a:ext cx="3429000" cy="1257300"/>
          </a:xfrm>
          <a:prstGeom prst="rect">
            <a:avLst/>
          </a:prstGeom>
          <a:solidFill>
            <a:srgbClr val="FFFFFF"/>
          </a:solidFill>
          <a:ln>
            <a:solidFill>
              <a:srgbClr val="DED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191500" y="1828800"/>
            <a:ext cx="3048000" cy="2476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>
                <a:solidFill>
                  <a:srgbClr val="787771"/>
                </a:solidFill>
                <a:latin typeface="Arial"/>
              </a:rPr>
              <a:t>FY outturn EBITDA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191500" y="2095500"/>
            <a:ext cx="3048000" cy="4762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>
                <a:solidFill>
                  <a:srgbClr val="26251E"/>
                </a:solidFill>
                <a:latin typeface="Arial"/>
              </a:rPr>
              <a:t>$5.9m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91500" y="2590800"/>
            <a:ext cx="3048000" cy="2476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>
                <a:solidFill>
                  <a:srgbClr val="D65835"/>
                </a:solidFill>
                <a:latin typeface="Arial"/>
              </a:rPr>
              <a:t>−$1.0m vs budget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3219450"/>
            <a:ext cx="10820400" cy="27622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75" b="0">
                <a:solidFill>
                  <a:srgbClr val="26251E"/>
                </a:solidFill>
                <a:latin typeface="Arial"/>
              </a:rPr>
              <a:t>•  Volume: 400 fewer units (4.5% below budget) cost −760k of EBITDA; the gap widened from May</a:t>
            </a:r>
          </a:p>
          <a:p>
            <a:pPr algn="l">
              <a:spcBef>
                <a:spcPts val="800"/>
              </a:spcBef>
            </a:pPr>
            <a:r>
              <a:rPr sz="1575" b="0">
                <a:solidFill>
                  <a:srgbClr val="26251E"/>
                </a:solidFill>
                <a:latin typeface="Arial"/>
              </a:rPr>
              <a:t>•  Unit cost rose from $2.30k to $2.42k per unit, a further −589k</a:t>
            </a:r>
          </a:p>
          <a:p>
            <a:pPr algn="l">
              <a:spcBef>
                <a:spcPts val="800"/>
              </a:spcBef>
            </a:pPr>
            <a:r>
              <a:rPr sz="1575" b="0">
                <a:solidFill>
                  <a:srgbClr val="26251E"/>
                </a:solidFill>
                <a:latin typeface="Arial"/>
              </a:rPr>
              <a:t>•  Price increases added +677k and sales and marketing came in 255k under budget</a:t>
            </a:r>
          </a:p>
          <a:p>
            <a:pPr algn="l">
              <a:spcBef>
                <a:spcPts val="800"/>
              </a:spcBef>
            </a:pPr>
            <a:r>
              <a:rPr sz="1575" b="0">
                <a:solidFill>
                  <a:srgbClr val="26251E"/>
                </a:solidFill>
                <a:latin typeface="Arial"/>
              </a:rPr>
              <a:t>•  G&amp;A one-offs in May and September (−155k YTD) need confirming before the Q4 forecast is final</a:t>
            </a:r>
          </a:p>
          <a:p>
            <a:pPr algn="l">
              <a:spcBef>
                <a:spcPts val="800"/>
              </a:spcBef>
            </a:pPr>
            <a:r>
              <a:rPr sz="1575" b="0">
                <a:solidFill>
                  <a:srgbClr val="26251E"/>
                </a:solidFill>
                <a:latin typeface="Arial"/>
              </a:rPr>
              <a:t>•  Decision needed: approve the Q4 volume recovery plan or reset the full-year EBITDA target to $5.9m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66750" y="400050"/>
            <a:ext cx="10858500" cy="952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>
                <a:solidFill>
                  <a:srgbClr val="26251E"/>
                </a:solidFill>
                <a:latin typeface="Arial"/>
              </a:rPr>
              <a:t>Volume and unit cost took 1,349k off YTD EBITDA; price and sales and marketing savings won back 932k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85800" y="1428750"/>
            <a:ext cx="10820400" cy="0"/>
          </a:xfrm>
          <a:prstGeom prst="line">
            <a:avLst/>
          </a:prstGeom>
          <a:ln w="12700">
            <a:solidFill>
              <a:srgbClr val="DEDC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85800" y="6096000"/>
            <a:ext cx="10334625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87771"/>
                </a:solidFill>
                <a:latin typeface="Arial"/>
              </a:rPr>
              <a:t>Source: Finance AI test workbook, sheet Bridge. USD thousands, January to September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334625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87771"/>
                </a:solidFill>
                <a:latin typeface="Arial"/>
              </a:rPr>
              <a:t>Illustrative example · Fictional company and sample data · Marlow Instruments board pack, October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63300" y="6362700"/>
            <a:ext cx="381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>
                <a:solidFill>
                  <a:srgbClr val="787771"/>
                </a:solidFill>
                <a:latin typeface="Arial"/>
              </a:rPr>
              <a:t>2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685800" y="1619250"/>
          <a:ext cx="10820400" cy="42862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66750" y="400050"/>
            <a:ext cx="10858500" cy="952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>
                <a:solidFill>
                  <a:srgbClr val="26251E"/>
                </a:solidFill>
                <a:latin typeface="Arial"/>
              </a:rPr>
              <a:t>Gross profit is 672k behind budget YTD; opex is on plan because sales and marketing savings offset G&amp;A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85800" y="1428750"/>
            <a:ext cx="10820400" cy="0"/>
          </a:xfrm>
          <a:prstGeom prst="line">
            <a:avLst/>
          </a:prstGeom>
          <a:ln w="12700">
            <a:solidFill>
              <a:srgbClr val="DEDC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85800" y="6096000"/>
            <a:ext cx="10334625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87771"/>
                </a:solidFill>
                <a:latin typeface="Arial"/>
              </a:rPr>
              <a:t>Source: Finance AI test workbook, sheet BvA. USD thousands; favourable variances positive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334625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87771"/>
                </a:solidFill>
                <a:latin typeface="Arial"/>
              </a:rPr>
              <a:t>Illustrative example · Fictional company and sample data · Marlow Instruments board pack, October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63300" y="6362700"/>
            <a:ext cx="381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>
                <a:solidFill>
                  <a:srgbClr val="787771"/>
                </a:solidFill>
                <a:latin typeface="Arial"/>
              </a:rPr>
              <a:t>3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85800" y="1695450"/>
          <a:ext cx="10820400" cy="40957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50"/>
                <a:gridCol w="1200150"/>
                <a:gridCol w="1200150"/>
                <a:gridCol w="1200150"/>
                <a:gridCol w="1200150"/>
                <a:gridCol w="1200150"/>
                <a:gridCol w="1200150"/>
                <a:gridCol w="1238250"/>
              </a:tblGrid>
              <a:tr h="455083">
                <a:tc>
                  <a:txBody>
                    <a:bodyPr/>
                    <a:lstStyle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Arial"/>
                        </a:rPr>
                        <a:t/>
                      </a:r>
                    </a:p>
                  </a:txBody>
                  <a:tcPr marL="95250" marR="95250" anchor="ctr">
                    <a:solidFill>
                      <a:srgbClr val="26251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1">
                          <a:solidFill>
                            <a:srgbClr val="FFFFFF"/>
                          </a:solidFill>
                          <a:latin typeface="Arial"/>
                        </a:rPr>
                        <a:t>Sep budget</a:t>
                      </a:r>
                    </a:p>
                  </a:txBody>
                  <a:tcPr marL="95250" marR="95250" anchor="ctr">
                    <a:solidFill>
                      <a:srgbClr val="26251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1">
                          <a:solidFill>
                            <a:srgbClr val="FFFFFF"/>
                          </a:solidFill>
                          <a:latin typeface="Arial"/>
                        </a:rPr>
                        <a:t>Sep actual</a:t>
                      </a:r>
                    </a:p>
                  </a:txBody>
                  <a:tcPr marL="95250" marR="95250" anchor="ctr">
                    <a:solidFill>
                      <a:srgbClr val="26251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1">
                          <a:solidFill>
                            <a:srgbClr val="FFFFFF"/>
                          </a:solidFill>
                          <a:latin typeface="Arial"/>
                        </a:rPr>
                        <a:t>Variance</a:t>
                      </a:r>
                    </a:p>
                  </a:txBody>
                  <a:tcPr marL="95250" marR="95250" anchor="ctr">
                    <a:solidFill>
                      <a:srgbClr val="26251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1">
                          <a:solidFill>
                            <a:srgbClr val="FFFFFF"/>
                          </a:solidFill>
                          <a:latin typeface="Arial"/>
                        </a:rPr>
                        <a:t>YTD budget</a:t>
                      </a:r>
                    </a:p>
                  </a:txBody>
                  <a:tcPr marL="95250" marR="95250" anchor="ctr">
                    <a:solidFill>
                      <a:srgbClr val="26251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1">
                          <a:solidFill>
                            <a:srgbClr val="FFFFFF"/>
                          </a:solidFill>
                          <a:latin typeface="Arial"/>
                        </a:rPr>
                        <a:t>YTD actual</a:t>
                      </a:r>
                    </a:p>
                  </a:txBody>
                  <a:tcPr marL="95250" marR="95250" anchor="ctr">
                    <a:solidFill>
                      <a:srgbClr val="26251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1">
                          <a:solidFill>
                            <a:srgbClr val="FFFFFF"/>
                          </a:solidFill>
                          <a:latin typeface="Arial"/>
                        </a:rPr>
                        <a:t>Variance</a:t>
                      </a:r>
                    </a:p>
                  </a:txBody>
                  <a:tcPr marL="95250" marR="95250" anchor="ctr">
                    <a:solidFill>
                      <a:srgbClr val="26251E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1">
                          <a:solidFill>
                            <a:srgbClr val="FFFFFF"/>
                          </a:solidFill>
                          <a:latin typeface="Arial"/>
                        </a:rPr>
                        <a:t>Var %</a:t>
                      </a:r>
                    </a:p>
                  </a:txBody>
                  <a:tcPr marL="95250" marR="95250" anchor="ctr">
                    <a:solidFill>
                      <a:srgbClr val="26251E"/>
                    </a:solidFill>
                  </a:tcPr>
                </a:tc>
              </a:tr>
              <a:tr h="455083">
                <a:tc>
                  <a:txBody>
                    <a:bodyPr/>
                    <a:lstStyle/>
                    <a:p>
                      <a:pPr algn="l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Revenue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4,536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4,330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D65835"/>
                          </a:solidFill>
                          <a:latin typeface="Arial"/>
                        </a:rPr>
                        <a:t>−206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37,464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36,461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D65835"/>
                          </a:solidFill>
                          <a:latin typeface="Arial"/>
                        </a:rPr>
                        <a:t>−1,003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D65835"/>
                          </a:solidFill>
                          <a:latin typeface="Arial"/>
                        </a:rPr>
                        <a:t>−2.7%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</a:tr>
              <a:tr h="455083">
                <a:tc>
                  <a:txBody>
                    <a:bodyPr/>
                    <a:lstStyle/>
                    <a:p>
                      <a:pPr algn="l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Cost of goods sold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2,484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2,420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+64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20,516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20,185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+331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+1.6%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</a:tr>
              <a:tr h="455083">
                <a:tc>
                  <a:txBody>
                    <a:bodyPr/>
                    <a:lstStyle/>
                    <a:p>
                      <a:pPr algn="l"/>
                      <a:r>
                        <a:rPr sz="1350" b="1">
                          <a:solidFill>
                            <a:srgbClr val="26251E"/>
                          </a:solidFill>
                          <a:latin typeface="Arial"/>
                        </a:rPr>
                        <a:t>Gross profit</a:t>
                      </a:r>
                    </a:p>
                  </a:txBody>
                  <a:tcPr marL="95250" marR="95250" anchor="ctr">
                    <a:solidFill>
                      <a:srgbClr val="EFEE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1">
                          <a:solidFill>
                            <a:srgbClr val="26251E"/>
                          </a:solidFill>
                          <a:latin typeface="Arial"/>
                        </a:rPr>
                        <a:t>2,052</a:t>
                      </a:r>
                    </a:p>
                  </a:txBody>
                  <a:tcPr marL="95250" marR="95250" anchor="ctr">
                    <a:solidFill>
                      <a:srgbClr val="EFEE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1">
                          <a:solidFill>
                            <a:srgbClr val="26251E"/>
                          </a:solidFill>
                          <a:latin typeface="Arial"/>
                        </a:rPr>
                        <a:t>1,910</a:t>
                      </a:r>
                    </a:p>
                  </a:txBody>
                  <a:tcPr marL="95250" marR="95250" anchor="ctr">
                    <a:solidFill>
                      <a:srgbClr val="EFEE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1">
                          <a:solidFill>
                            <a:srgbClr val="D65835"/>
                          </a:solidFill>
                          <a:latin typeface="Arial"/>
                        </a:rPr>
                        <a:t>−142</a:t>
                      </a:r>
                    </a:p>
                  </a:txBody>
                  <a:tcPr marL="95250" marR="95250" anchor="ctr">
                    <a:solidFill>
                      <a:srgbClr val="EFEE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1">
                          <a:solidFill>
                            <a:srgbClr val="26251E"/>
                          </a:solidFill>
                          <a:latin typeface="Arial"/>
                        </a:rPr>
                        <a:t>16,948</a:t>
                      </a:r>
                    </a:p>
                  </a:txBody>
                  <a:tcPr marL="95250" marR="95250" anchor="ctr">
                    <a:solidFill>
                      <a:srgbClr val="EFEE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1">
                          <a:solidFill>
                            <a:srgbClr val="26251E"/>
                          </a:solidFill>
                          <a:latin typeface="Arial"/>
                        </a:rPr>
                        <a:t>16,276</a:t>
                      </a:r>
                    </a:p>
                  </a:txBody>
                  <a:tcPr marL="95250" marR="95250" anchor="ctr">
                    <a:solidFill>
                      <a:srgbClr val="EFEE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1">
                          <a:solidFill>
                            <a:srgbClr val="D65835"/>
                          </a:solidFill>
                          <a:latin typeface="Arial"/>
                        </a:rPr>
                        <a:t>−672</a:t>
                      </a:r>
                    </a:p>
                  </a:txBody>
                  <a:tcPr marL="95250" marR="95250" anchor="ctr">
                    <a:solidFill>
                      <a:srgbClr val="EFEE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1">
                          <a:solidFill>
                            <a:srgbClr val="D65835"/>
                          </a:solidFill>
                          <a:latin typeface="Arial"/>
                        </a:rPr>
                        <a:t>−4.0%</a:t>
                      </a:r>
                    </a:p>
                  </a:txBody>
                  <a:tcPr marL="95250" marR="95250" anchor="ctr">
                    <a:solidFill>
                      <a:srgbClr val="EFEEE8"/>
                    </a:solidFill>
                  </a:tcPr>
                </a:tc>
              </a:tr>
              <a:tr h="455083">
                <a:tc>
                  <a:txBody>
                    <a:bodyPr/>
                    <a:lstStyle/>
                    <a:p>
                      <a:pPr algn="l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Sales and marketing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620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590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+30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5,580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5,325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+255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+4.6%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</a:tr>
              <a:tr h="455083">
                <a:tc>
                  <a:txBody>
                    <a:bodyPr/>
                    <a:lstStyle/>
                    <a:p>
                      <a:pPr algn="l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R&amp;D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410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415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D65835"/>
                          </a:solidFill>
                          <a:latin typeface="Arial"/>
                        </a:rPr>
                        <a:t>−5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3,690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3,730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D65835"/>
                          </a:solidFill>
                          <a:latin typeface="Arial"/>
                        </a:rPr>
                        <a:t>−40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D65835"/>
                          </a:solidFill>
                          <a:latin typeface="Arial"/>
                        </a:rPr>
                        <a:t>−1.1%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</a:tr>
              <a:tr h="455083">
                <a:tc>
                  <a:txBody>
                    <a:bodyPr/>
                    <a:lstStyle/>
                    <a:p>
                      <a:pPr algn="l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G&amp;A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350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410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D65835"/>
                          </a:solidFill>
                          <a:latin typeface="Arial"/>
                        </a:rPr>
                        <a:t>−60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3,150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26251E"/>
                          </a:solidFill>
                          <a:latin typeface="Arial"/>
                        </a:rPr>
                        <a:t>3,305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D65835"/>
                          </a:solidFill>
                          <a:latin typeface="Arial"/>
                        </a:rPr>
                        <a:t>−155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0">
                          <a:solidFill>
                            <a:srgbClr val="D65835"/>
                          </a:solidFill>
                          <a:latin typeface="Arial"/>
                        </a:rPr>
                        <a:t>−4.9%</a:t>
                      </a:r>
                    </a:p>
                  </a:txBody>
                  <a:tcPr marL="95250" marR="95250" anchor="ctr">
                    <a:solidFill>
                      <a:srgbClr val="FFFFFF"/>
                    </a:solidFill>
                  </a:tcPr>
                </a:tc>
              </a:tr>
              <a:tr h="455083">
                <a:tc>
                  <a:txBody>
                    <a:bodyPr/>
                    <a:lstStyle/>
                    <a:p>
                      <a:pPr algn="l"/>
                      <a:r>
                        <a:rPr sz="1350" b="1">
                          <a:solidFill>
                            <a:srgbClr val="26251E"/>
                          </a:solidFill>
                          <a:latin typeface="Arial"/>
                        </a:rPr>
                        <a:t>Total opex</a:t>
                      </a:r>
                    </a:p>
                  </a:txBody>
                  <a:tcPr marL="95250" marR="95250" anchor="ctr">
                    <a:solidFill>
                      <a:srgbClr val="EFEE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1">
                          <a:solidFill>
                            <a:srgbClr val="26251E"/>
                          </a:solidFill>
                          <a:latin typeface="Arial"/>
                        </a:rPr>
                        <a:t>1,380</a:t>
                      </a:r>
                    </a:p>
                  </a:txBody>
                  <a:tcPr marL="95250" marR="95250" anchor="ctr">
                    <a:solidFill>
                      <a:srgbClr val="EFEE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1">
                          <a:solidFill>
                            <a:srgbClr val="26251E"/>
                          </a:solidFill>
                          <a:latin typeface="Arial"/>
                        </a:rPr>
                        <a:t>1,415</a:t>
                      </a:r>
                    </a:p>
                  </a:txBody>
                  <a:tcPr marL="95250" marR="95250" anchor="ctr">
                    <a:solidFill>
                      <a:srgbClr val="EFEE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1">
                          <a:solidFill>
                            <a:srgbClr val="D65835"/>
                          </a:solidFill>
                          <a:latin typeface="Arial"/>
                        </a:rPr>
                        <a:t>−35</a:t>
                      </a:r>
                    </a:p>
                  </a:txBody>
                  <a:tcPr marL="95250" marR="95250" anchor="ctr">
                    <a:solidFill>
                      <a:srgbClr val="EFEE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1">
                          <a:solidFill>
                            <a:srgbClr val="26251E"/>
                          </a:solidFill>
                          <a:latin typeface="Arial"/>
                        </a:rPr>
                        <a:t>12,420</a:t>
                      </a:r>
                    </a:p>
                  </a:txBody>
                  <a:tcPr marL="95250" marR="95250" anchor="ctr">
                    <a:solidFill>
                      <a:srgbClr val="EFEE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1">
                          <a:solidFill>
                            <a:srgbClr val="26251E"/>
                          </a:solidFill>
                          <a:latin typeface="Arial"/>
                        </a:rPr>
                        <a:t>12,360</a:t>
                      </a:r>
                    </a:p>
                  </a:txBody>
                  <a:tcPr marL="95250" marR="95250" anchor="ctr">
                    <a:solidFill>
                      <a:srgbClr val="EFEE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1">
                          <a:solidFill>
                            <a:srgbClr val="26251E"/>
                          </a:solidFill>
                          <a:latin typeface="Arial"/>
                        </a:rPr>
                        <a:t>+60</a:t>
                      </a:r>
                    </a:p>
                  </a:txBody>
                  <a:tcPr marL="95250" marR="95250" anchor="ctr">
                    <a:solidFill>
                      <a:srgbClr val="EFEE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1">
                          <a:solidFill>
                            <a:srgbClr val="26251E"/>
                          </a:solidFill>
                          <a:latin typeface="Arial"/>
                        </a:rPr>
                        <a:t>+0.5%</a:t>
                      </a:r>
                    </a:p>
                  </a:txBody>
                  <a:tcPr marL="95250" marR="95250" anchor="ctr">
                    <a:solidFill>
                      <a:srgbClr val="EFEEE8"/>
                    </a:solidFill>
                  </a:tcPr>
                </a:tc>
              </a:tr>
              <a:tr h="455086">
                <a:tc>
                  <a:txBody>
                    <a:bodyPr/>
                    <a:lstStyle/>
                    <a:p>
                      <a:pPr algn="l"/>
                      <a:r>
                        <a:rPr sz="1350" b="1">
                          <a:solidFill>
                            <a:srgbClr val="26251E"/>
                          </a:solidFill>
                          <a:latin typeface="Arial"/>
                        </a:rPr>
                        <a:t>EBITDA</a:t>
                      </a:r>
                    </a:p>
                  </a:txBody>
                  <a:tcPr marL="95250" marR="95250" anchor="ctr">
                    <a:solidFill>
                      <a:srgbClr val="EFEE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1">
                          <a:solidFill>
                            <a:srgbClr val="26251E"/>
                          </a:solidFill>
                          <a:latin typeface="Arial"/>
                        </a:rPr>
                        <a:t>672</a:t>
                      </a:r>
                    </a:p>
                  </a:txBody>
                  <a:tcPr marL="95250" marR="95250" anchor="ctr">
                    <a:solidFill>
                      <a:srgbClr val="EFEE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1">
                          <a:solidFill>
                            <a:srgbClr val="26251E"/>
                          </a:solidFill>
                          <a:latin typeface="Arial"/>
                        </a:rPr>
                        <a:t>495</a:t>
                      </a:r>
                    </a:p>
                  </a:txBody>
                  <a:tcPr marL="95250" marR="95250" anchor="ctr">
                    <a:solidFill>
                      <a:srgbClr val="EFEE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1">
                          <a:solidFill>
                            <a:srgbClr val="D65835"/>
                          </a:solidFill>
                          <a:latin typeface="Arial"/>
                        </a:rPr>
                        <a:t>−177</a:t>
                      </a:r>
                    </a:p>
                  </a:txBody>
                  <a:tcPr marL="95250" marR="95250" anchor="ctr">
                    <a:solidFill>
                      <a:srgbClr val="EFEE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1">
                          <a:solidFill>
                            <a:srgbClr val="26251E"/>
                          </a:solidFill>
                          <a:latin typeface="Arial"/>
                        </a:rPr>
                        <a:t>4,528</a:t>
                      </a:r>
                    </a:p>
                  </a:txBody>
                  <a:tcPr marL="95250" marR="95250" anchor="ctr">
                    <a:solidFill>
                      <a:srgbClr val="EFEE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1">
                          <a:solidFill>
                            <a:srgbClr val="26251E"/>
                          </a:solidFill>
                          <a:latin typeface="Arial"/>
                        </a:rPr>
                        <a:t>3,916</a:t>
                      </a:r>
                    </a:p>
                  </a:txBody>
                  <a:tcPr marL="95250" marR="95250" anchor="ctr">
                    <a:solidFill>
                      <a:srgbClr val="EFEE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1">
                          <a:solidFill>
                            <a:srgbClr val="D65835"/>
                          </a:solidFill>
                          <a:latin typeface="Arial"/>
                        </a:rPr>
                        <a:t>−612</a:t>
                      </a:r>
                    </a:p>
                  </a:txBody>
                  <a:tcPr marL="95250" marR="95250" anchor="ctr">
                    <a:solidFill>
                      <a:srgbClr val="EFEEE8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sz="1350" b="1">
                          <a:solidFill>
                            <a:srgbClr val="D65835"/>
                          </a:solidFill>
                          <a:latin typeface="Arial"/>
                        </a:rPr>
                        <a:t>−13.5%</a:t>
                      </a:r>
                    </a:p>
                  </a:txBody>
                  <a:tcPr marL="95250" marR="95250" anchor="ctr">
                    <a:solidFill>
                      <a:srgbClr val="EFEE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7F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66750" y="400050"/>
            <a:ext cx="10858500" cy="9525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700" b="1">
                <a:solidFill>
                  <a:srgbClr val="26251E"/>
                </a:solidFill>
                <a:latin typeface="Arial"/>
              </a:rPr>
              <a:t>On current run-rates full-year EBITDA lands at $5.9m, $1.0m below budget, unless Q4 volume recovers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85800" y="1428750"/>
            <a:ext cx="10820400" cy="0"/>
          </a:xfrm>
          <a:prstGeom prst="line">
            <a:avLst/>
          </a:prstGeom>
          <a:ln w="12700">
            <a:solidFill>
              <a:srgbClr val="DEDC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685800" y="6096000"/>
            <a:ext cx="10334625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87771"/>
                </a:solidFill>
                <a:latin typeface="Arial"/>
              </a:rPr>
              <a:t>Source: Finance AI test workbook, sheets Actuals, Budget and Forecast. Q4 forecast: units 7% below budget, Sep price and unit cost, Jul-Sep opex run-rate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6362700"/>
            <a:ext cx="10334625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050" b="0">
                <a:solidFill>
                  <a:srgbClr val="787771"/>
                </a:solidFill>
                <a:latin typeface="Arial"/>
              </a:rPr>
              <a:t>Illustrative example · Fictional company and sample data · Marlow Instruments board pack, October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63300" y="6362700"/>
            <a:ext cx="381000" cy="228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/>
            <a:r>
              <a:rPr sz="1050" b="0">
                <a:solidFill>
                  <a:srgbClr val="787771"/>
                </a:solidFill>
                <a:latin typeface="Arial"/>
              </a:rPr>
              <a:t>4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685800" y="1619250"/>
          <a:ext cx="7239000" cy="42862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85800" y="1524000"/>
            <a:ext cx="7239000" cy="2095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125" b="0">
                <a:solidFill>
                  <a:srgbClr val="787771"/>
                </a:solidFill>
                <a:latin typeface="Arial"/>
              </a:rPr>
              <a:t>Monthly EBITDA, USD 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67700" y="1676400"/>
            <a:ext cx="3238500" cy="2476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>
                <a:solidFill>
                  <a:srgbClr val="787771"/>
                </a:solidFill>
                <a:latin typeface="Arial"/>
              </a:rPr>
              <a:t>Full year 2026, USD 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67700" y="2038350"/>
            <a:ext cx="3238500" cy="2476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26251E"/>
                </a:solidFill>
                <a:latin typeface="Arial"/>
              </a:rPr>
              <a:t>Revenue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67700" y="2324100"/>
            <a:ext cx="3238500" cy="2476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>
                <a:solidFill>
                  <a:srgbClr val="26251E"/>
                </a:solidFill>
                <a:latin typeface="Arial"/>
              </a:rPr>
              <a:t>Budget $51.8m  ·  Outturn $50.2m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67700" y="2590800"/>
            <a:ext cx="3238500" cy="2476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>
                <a:solidFill>
                  <a:srgbClr val="D65835"/>
                </a:solidFill>
                <a:latin typeface="Arial"/>
              </a:rPr>
              <a:t>Gap −$1.6m (−3.1%)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67700" y="3028950"/>
            <a:ext cx="3238500" cy="2476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500" b="1">
                <a:solidFill>
                  <a:srgbClr val="26251E"/>
                </a:solidFill>
                <a:latin typeface="Arial"/>
              </a:rPr>
              <a:t>EBITDA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67700" y="3314700"/>
            <a:ext cx="3238500" cy="2476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>
                <a:solidFill>
                  <a:srgbClr val="26251E"/>
                </a:solidFill>
                <a:latin typeface="Arial"/>
              </a:rPr>
              <a:t>Budget $6.9m  ·  Outturn $5.9m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67700" y="3581400"/>
            <a:ext cx="3238500" cy="2476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>
                <a:solidFill>
                  <a:srgbClr val="D65835"/>
                </a:solidFill>
                <a:latin typeface="Arial"/>
              </a:rPr>
              <a:t>Gap −$1.0m (−14.9%)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67700" y="4114800"/>
            <a:ext cx="3238500" cy="2476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1">
                <a:solidFill>
                  <a:srgbClr val="787771"/>
                </a:solidFill>
                <a:latin typeface="Arial"/>
              </a:rPr>
              <a:t>What closes the gap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67700" y="4400550"/>
            <a:ext cx="3238500" cy="14287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350" b="0">
                <a:solidFill>
                  <a:srgbClr val="26251E"/>
                </a:solidFill>
                <a:latin typeface="Arial"/>
              </a:rPr>
              <a:t>•  Q4 volume back to budget: about +$0.5m</a:t>
            </a:r>
          </a:p>
          <a:p>
            <a:pPr algn="l">
              <a:spcBef>
                <a:spcPts val="800"/>
              </a:spcBef>
            </a:pPr>
            <a:r>
              <a:rPr sz="1350" b="0">
                <a:solidFill>
                  <a:srgbClr val="26251E"/>
                </a:solidFill>
                <a:latin typeface="Arial"/>
              </a:rPr>
              <a:t>•  Explain and contain the unit cost rise</a:t>
            </a:r>
          </a:p>
          <a:p>
            <a:pPr algn="l">
              <a:spcBef>
                <a:spcPts val="800"/>
              </a:spcBef>
            </a:pPr>
            <a:r>
              <a:rPr sz="1350" b="0">
                <a:solidFill>
                  <a:srgbClr val="26251E"/>
                </a:solidFill>
                <a:latin typeface="Arial"/>
              </a:rPr>
              <a:t>•  Confirm G&amp;A one-offs do not recur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